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456" r:id="rId3"/>
    <p:sldId id="449" r:id="rId4"/>
    <p:sldId id="468" r:id="rId5"/>
    <p:sldId id="450" r:id="rId6"/>
    <p:sldId id="472" r:id="rId7"/>
    <p:sldId id="451" r:id="rId8"/>
    <p:sldId id="473" r:id="rId9"/>
    <p:sldId id="452" r:id="rId10"/>
    <p:sldId id="474" r:id="rId11"/>
    <p:sldId id="453" r:id="rId12"/>
    <p:sldId id="526" r:id="rId13"/>
    <p:sldId id="466" r:id="rId14"/>
    <p:sldId id="469" r:id="rId15"/>
    <p:sldId id="471" r:id="rId16"/>
    <p:sldId id="4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3AE935EB-5F18-41AC-96FD-43C5FCFD5322}"/>
    <pc:docChg chg="undo custSel addSld delSld modSld sldOrd">
      <pc:chgData name="匡宏宇" userId="6226a253-862e-4062-9583-ca90ef3a886f" providerId="ADAL" clId="{3AE935EB-5F18-41AC-96FD-43C5FCFD5322}" dt="2024-04-02T08:40:31.849" v="2813"/>
      <pc:docMkLst>
        <pc:docMk/>
      </pc:docMkLst>
      <pc:sldChg chg="modSp mod">
        <pc:chgData name="匡宏宇" userId="6226a253-862e-4062-9583-ca90ef3a886f" providerId="ADAL" clId="{3AE935EB-5F18-41AC-96FD-43C5FCFD5322}" dt="2024-03-24T05:25:17.147" v="1600"/>
        <pc:sldMkLst>
          <pc:docMk/>
          <pc:sldMk cId="1753404461" sldId="256"/>
        </pc:sldMkLst>
        <pc:spChg chg="mod">
          <ac:chgData name="匡宏宇" userId="6226a253-862e-4062-9583-ca90ef3a886f" providerId="ADAL" clId="{3AE935EB-5F18-41AC-96FD-43C5FCFD5322}" dt="2024-03-24T05:25:17.147" v="1600"/>
          <ac:spMkLst>
            <pc:docMk/>
            <pc:sldMk cId="1753404461" sldId="256"/>
            <ac:spMk id="3" creationId="{15177320-4269-4C3E-B5A8-3DD223266BA7}"/>
          </ac:spMkLst>
        </pc:spChg>
      </pc:sldChg>
      <pc:sldChg chg="modSp mod">
        <pc:chgData name="匡宏宇" userId="6226a253-862e-4062-9583-ca90ef3a886f" providerId="ADAL" clId="{3AE935EB-5F18-41AC-96FD-43C5FCFD5322}" dt="2024-03-24T04:53:43.596" v="70" actId="21"/>
        <pc:sldMkLst>
          <pc:docMk/>
          <pc:sldMk cId="3888431886" sldId="450"/>
        </pc:sldMkLst>
        <pc:spChg chg="mod">
          <ac:chgData name="匡宏宇" userId="6226a253-862e-4062-9583-ca90ef3a886f" providerId="ADAL" clId="{3AE935EB-5F18-41AC-96FD-43C5FCFD5322}" dt="2024-03-24T04:53:43.596" v="70" actId="21"/>
          <ac:spMkLst>
            <pc:docMk/>
            <pc:sldMk cId="3888431886" sldId="450"/>
            <ac:spMk id="3" creationId="{5FB9C487-0EA7-4BE3-8941-E0DB3F31BA0D}"/>
          </ac:spMkLst>
        </pc:spChg>
      </pc:sldChg>
      <pc:sldChg chg="modSp mod">
        <pc:chgData name="匡宏宇" userId="6226a253-862e-4062-9583-ca90ef3a886f" providerId="ADAL" clId="{3AE935EB-5F18-41AC-96FD-43C5FCFD5322}" dt="2024-03-24T05:01:52.784" v="911" actId="27636"/>
        <pc:sldMkLst>
          <pc:docMk/>
          <pc:sldMk cId="1334216022" sldId="451"/>
        </pc:sldMkLst>
        <pc:spChg chg="mod">
          <ac:chgData name="匡宏宇" userId="6226a253-862e-4062-9583-ca90ef3a886f" providerId="ADAL" clId="{3AE935EB-5F18-41AC-96FD-43C5FCFD5322}" dt="2024-03-24T05:01:52.784" v="911" actId="27636"/>
          <ac:spMkLst>
            <pc:docMk/>
            <pc:sldMk cId="1334216022" sldId="451"/>
            <ac:spMk id="3" creationId="{301A70DF-3609-4D68-9BE7-6189C019BE20}"/>
          </ac:spMkLst>
        </pc:spChg>
      </pc:sldChg>
      <pc:sldChg chg="modSp mod">
        <pc:chgData name="匡宏宇" userId="6226a253-862e-4062-9583-ca90ef3a886f" providerId="ADAL" clId="{3AE935EB-5F18-41AC-96FD-43C5FCFD5322}" dt="2024-03-24T05:08:35.579" v="1199" actId="27636"/>
        <pc:sldMkLst>
          <pc:docMk/>
          <pc:sldMk cId="2992751939" sldId="452"/>
        </pc:sldMkLst>
        <pc:spChg chg="mod">
          <ac:chgData name="匡宏宇" userId="6226a253-862e-4062-9583-ca90ef3a886f" providerId="ADAL" clId="{3AE935EB-5F18-41AC-96FD-43C5FCFD5322}" dt="2024-03-24T05:08:35.579" v="1199" actId="27636"/>
          <ac:spMkLst>
            <pc:docMk/>
            <pc:sldMk cId="2992751939" sldId="452"/>
            <ac:spMk id="3" creationId="{2674FBFF-5D1E-4974-9F33-3A3E54584E43}"/>
          </ac:spMkLst>
        </pc:spChg>
      </pc:sldChg>
      <pc:sldChg chg="addSp modSp mod ord modAnim">
        <pc:chgData name="匡宏宇" userId="6226a253-862e-4062-9583-ca90ef3a886f" providerId="ADAL" clId="{3AE935EB-5F18-41AC-96FD-43C5FCFD5322}" dt="2024-04-02T08:40:31.849" v="2813"/>
        <pc:sldMkLst>
          <pc:docMk/>
          <pc:sldMk cId="1873855015" sldId="466"/>
        </pc:sldMkLst>
        <pc:picChg chg="mod">
          <ac:chgData name="匡宏宇" userId="6226a253-862e-4062-9583-ca90ef3a886f" providerId="ADAL" clId="{3AE935EB-5F18-41AC-96FD-43C5FCFD5322}" dt="2024-04-02T08:39:07.057" v="2806" actId="1076"/>
          <ac:picMkLst>
            <pc:docMk/>
            <pc:sldMk cId="1873855015" sldId="466"/>
            <ac:picMk id="4" creationId="{CDD90FFB-0B01-6A7F-731C-53A20B431C37}"/>
          </ac:picMkLst>
        </pc:picChg>
        <pc:picChg chg="add mod">
          <ac:chgData name="匡宏宇" userId="6226a253-862e-4062-9583-ca90ef3a886f" providerId="ADAL" clId="{3AE935EB-5F18-41AC-96FD-43C5FCFD5322}" dt="2024-04-02T08:40:23.442" v="2811" actId="1076"/>
          <ac:picMkLst>
            <pc:docMk/>
            <pc:sldMk cId="1873855015" sldId="466"/>
            <ac:picMk id="8" creationId="{04F023D8-7AA6-B503-BDAD-92225CC4C120}"/>
          </ac:picMkLst>
        </pc:picChg>
        <pc:picChg chg="add mod">
          <ac:chgData name="匡宏宇" userId="6226a253-862e-4062-9583-ca90ef3a886f" providerId="ADAL" clId="{3AE935EB-5F18-41AC-96FD-43C5FCFD5322}" dt="2024-04-02T08:39:14.811" v="2809" actId="1076"/>
          <ac:picMkLst>
            <pc:docMk/>
            <pc:sldMk cId="1873855015" sldId="466"/>
            <ac:picMk id="1026" creationId="{0E6A2331-B05F-B422-8BA7-67E07ED74011}"/>
          </ac:picMkLst>
        </pc:picChg>
      </pc:sldChg>
      <pc:sldChg chg="del">
        <pc:chgData name="匡宏宇" userId="6226a253-862e-4062-9583-ca90ef3a886f" providerId="ADAL" clId="{3AE935EB-5F18-41AC-96FD-43C5FCFD5322}" dt="2024-03-24T05:24:35.916" v="1551" actId="2696"/>
        <pc:sldMkLst>
          <pc:docMk/>
          <pc:sldMk cId="2196788179" sldId="467"/>
        </pc:sldMkLst>
      </pc:sldChg>
      <pc:sldChg chg="ord">
        <pc:chgData name="匡宏宇" userId="6226a253-862e-4062-9583-ca90ef3a886f" providerId="ADAL" clId="{3AE935EB-5F18-41AC-96FD-43C5FCFD5322}" dt="2024-03-24T05:24:40.105" v="1553"/>
        <pc:sldMkLst>
          <pc:docMk/>
          <pc:sldMk cId="3896001337" sldId="469"/>
        </pc:sldMkLst>
      </pc:sldChg>
      <pc:sldChg chg="modSp new mod modAnim">
        <pc:chgData name="匡宏宇" userId="6226a253-862e-4062-9583-ca90ef3a886f" providerId="ADAL" clId="{3AE935EB-5F18-41AC-96FD-43C5FCFD5322}" dt="2024-03-24T05:02:29.113" v="917"/>
        <pc:sldMkLst>
          <pc:docMk/>
          <pc:sldMk cId="1292647702" sldId="472"/>
        </pc:sldMkLst>
        <pc:spChg chg="mod">
          <ac:chgData name="匡宏宇" userId="6226a253-862e-4062-9583-ca90ef3a886f" providerId="ADAL" clId="{3AE935EB-5F18-41AC-96FD-43C5FCFD5322}" dt="2024-03-24T04:53:36.810" v="69"/>
          <ac:spMkLst>
            <pc:docMk/>
            <pc:sldMk cId="1292647702" sldId="472"/>
            <ac:spMk id="2" creationId="{96D22E32-485C-EC9A-505F-23F1000ECD03}"/>
          </ac:spMkLst>
        </pc:spChg>
        <pc:spChg chg="mod">
          <ac:chgData name="匡宏宇" userId="6226a253-862e-4062-9583-ca90ef3a886f" providerId="ADAL" clId="{3AE935EB-5F18-41AC-96FD-43C5FCFD5322}" dt="2024-03-24T04:57:13.774" v="737"/>
          <ac:spMkLst>
            <pc:docMk/>
            <pc:sldMk cId="1292647702" sldId="472"/>
            <ac:spMk id="3" creationId="{92771A35-D1F8-AD71-548C-FBFAB09EBA4A}"/>
          </ac:spMkLst>
        </pc:spChg>
      </pc:sldChg>
      <pc:sldChg chg="addSp modSp new mod modAnim">
        <pc:chgData name="匡宏宇" userId="6226a253-862e-4062-9583-ca90ef3a886f" providerId="ADAL" clId="{3AE935EB-5F18-41AC-96FD-43C5FCFD5322}" dt="2024-03-24T05:08:10.919" v="1123"/>
        <pc:sldMkLst>
          <pc:docMk/>
          <pc:sldMk cId="1821841678" sldId="473"/>
        </pc:sldMkLst>
        <pc:spChg chg="mod">
          <ac:chgData name="匡宏宇" userId="6226a253-862e-4062-9583-ca90ef3a886f" providerId="ADAL" clId="{3AE935EB-5F18-41AC-96FD-43C5FCFD5322}" dt="2024-03-24T04:58:49.510" v="810"/>
          <ac:spMkLst>
            <pc:docMk/>
            <pc:sldMk cId="1821841678" sldId="473"/>
            <ac:spMk id="2" creationId="{F045BC6B-3114-C624-3867-D82961237ECA}"/>
          </ac:spMkLst>
        </pc:spChg>
        <pc:spChg chg="mod">
          <ac:chgData name="匡宏宇" userId="6226a253-862e-4062-9583-ca90ef3a886f" providerId="ADAL" clId="{3AE935EB-5F18-41AC-96FD-43C5FCFD5322}" dt="2024-03-24T05:07:57.927" v="1121" actId="1036"/>
          <ac:spMkLst>
            <pc:docMk/>
            <pc:sldMk cId="1821841678" sldId="473"/>
            <ac:spMk id="3" creationId="{69B9B809-8D18-1371-F12C-E90AFF90AAC0}"/>
          </ac:spMkLst>
        </pc:spChg>
        <pc:picChg chg="add mod">
          <ac:chgData name="匡宏宇" userId="6226a253-862e-4062-9583-ca90ef3a886f" providerId="ADAL" clId="{3AE935EB-5F18-41AC-96FD-43C5FCFD5322}" dt="2024-03-24T05:08:03.624" v="1122" actId="1076"/>
          <ac:picMkLst>
            <pc:docMk/>
            <pc:sldMk cId="1821841678" sldId="473"/>
            <ac:picMk id="1026" creationId="{01F89B94-0B6D-5F79-1355-C451623C7B31}"/>
          </ac:picMkLst>
        </pc:picChg>
      </pc:sldChg>
      <pc:sldChg chg="addSp modSp new mod modAnim">
        <pc:chgData name="匡宏宇" userId="6226a253-862e-4062-9583-ca90ef3a886f" providerId="ADAL" clId="{3AE935EB-5F18-41AC-96FD-43C5FCFD5322}" dt="2024-03-24T05:15:23.991" v="1550"/>
        <pc:sldMkLst>
          <pc:docMk/>
          <pc:sldMk cId="2632047338" sldId="474"/>
        </pc:sldMkLst>
        <pc:spChg chg="mod">
          <ac:chgData name="匡宏宇" userId="6226a253-862e-4062-9583-ca90ef3a886f" providerId="ADAL" clId="{3AE935EB-5F18-41AC-96FD-43C5FCFD5322}" dt="2024-03-24T05:08:30.178" v="1197"/>
          <ac:spMkLst>
            <pc:docMk/>
            <pc:sldMk cId="2632047338" sldId="474"/>
            <ac:spMk id="2" creationId="{E51C6D38-2F3C-169F-6A89-77315CB940B4}"/>
          </ac:spMkLst>
        </pc:spChg>
        <pc:spChg chg="mod">
          <ac:chgData name="匡宏宇" userId="6226a253-862e-4062-9583-ca90ef3a886f" providerId="ADAL" clId="{3AE935EB-5F18-41AC-96FD-43C5FCFD5322}" dt="2024-03-24T05:15:04.142" v="1547" actId="1076"/>
          <ac:spMkLst>
            <pc:docMk/>
            <pc:sldMk cId="2632047338" sldId="474"/>
            <ac:spMk id="3" creationId="{C548E50A-F46A-05DB-46AB-900788B50121}"/>
          </ac:spMkLst>
        </pc:spChg>
        <pc:picChg chg="add mod">
          <ac:chgData name="匡宏宇" userId="6226a253-862e-4062-9583-ca90ef3a886f" providerId="ADAL" clId="{3AE935EB-5F18-41AC-96FD-43C5FCFD5322}" dt="2024-03-24T05:15:14.913" v="1549" actId="1076"/>
          <ac:picMkLst>
            <pc:docMk/>
            <pc:sldMk cId="2632047338" sldId="474"/>
            <ac:picMk id="5" creationId="{CED88DE9-5773-FB0F-FC9D-66F77D436EE6}"/>
          </ac:picMkLst>
        </pc:picChg>
      </pc:sldChg>
      <pc:sldChg chg="modSp add mod">
        <pc:chgData name="匡宏宇" userId="6226a253-862e-4062-9583-ca90ef3a886f" providerId="ADAL" clId="{3AE935EB-5F18-41AC-96FD-43C5FCFD5322}" dt="2024-03-24T05:33:36.854" v="2804"/>
        <pc:sldMkLst>
          <pc:docMk/>
          <pc:sldMk cId="953535772" sldId="526"/>
        </pc:sldMkLst>
        <pc:spChg chg="mod">
          <ac:chgData name="匡宏宇" userId="6226a253-862e-4062-9583-ca90ef3a886f" providerId="ADAL" clId="{3AE935EB-5F18-41AC-96FD-43C5FCFD5322}" dt="2024-03-24T05:33:36.854" v="2804"/>
          <ac:spMkLst>
            <pc:docMk/>
            <pc:sldMk cId="953535772" sldId="526"/>
            <ac:spMk id="3" creationId="{BC7F0DD3-F52D-DA36-8B4F-88ED21C48ECC}"/>
          </ac:spMkLst>
        </pc:spChg>
      </pc:sldChg>
    </pc:docChg>
  </pc:docChgLst>
  <pc:docChgLst>
    <pc:chgData name="匡宏宇" userId="6226a253-862e-4062-9583-ca90ef3a886f" providerId="ADAL" clId="{D01741B7-5AF7-468E-8A46-8421F9D4C83D}"/>
    <pc:docChg chg="undo custSel addSld modSld">
      <pc:chgData name="匡宏宇" userId="6226a253-862e-4062-9583-ca90ef3a886f" providerId="ADAL" clId="{D01741B7-5AF7-468E-8A46-8421F9D4C83D}" dt="2023-10-10T03:52:56.309" v="118" actId="1035"/>
      <pc:docMkLst>
        <pc:docMk/>
      </pc:docMkLst>
      <pc:sldChg chg="modSp mod">
        <pc:chgData name="匡宏宇" userId="6226a253-862e-4062-9583-ca90ef3a886f" providerId="ADAL" clId="{D01741B7-5AF7-468E-8A46-8421F9D4C83D}" dt="2023-10-10T03:52:56.309" v="118" actId="1035"/>
        <pc:sldMkLst>
          <pc:docMk/>
          <pc:sldMk cId="2157946252" sldId="470"/>
        </pc:sldMkLst>
        <pc:spChg chg="mod">
          <ac:chgData name="匡宏宇" userId="6226a253-862e-4062-9583-ca90ef3a886f" providerId="ADAL" clId="{D01741B7-5AF7-468E-8A46-8421F9D4C83D}" dt="2023-10-10T03:52:41.007" v="109" actId="1076"/>
          <ac:spMkLst>
            <pc:docMk/>
            <pc:sldMk cId="2157946252" sldId="470"/>
            <ac:spMk id="3" creationId="{F34C581E-E84B-4F07-8AC9-DD02D19DB845}"/>
          </ac:spMkLst>
        </pc:spChg>
        <pc:picChg chg="mod">
          <ac:chgData name="匡宏宇" userId="6226a253-862e-4062-9583-ca90ef3a886f" providerId="ADAL" clId="{D01741B7-5AF7-468E-8A46-8421F9D4C83D}" dt="2023-10-10T03:52:52.937" v="113" actId="1076"/>
          <ac:picMkLst>
            <pc:docMk/>
            <pc:sldMk cId="2157946252" sldId="470"/>
            <ac:picMk id="5" creationId="{5AA187C9-DDAF-5D16-1927-0CBA34848D75}"/>
          </ac:picMkLst>
        </pc:picChg>
        <pc:picChg chg="mod">
          <ac:chgData name="匡宏宇" userId="6226a253-862e-4062-9583-ca90ef3a886f" providerId="ADAL" clId="{D01741B7-5AF7-468E-8A46-8421F9D4C83D}" dt="2023-10-10T03:52:43.582" v="110" actId="1076"/>
          <ac:picMkLst>
            <pc:docMk/>
            <pc:sldMk cId="2157946252" sldId="470"/>
            <ac:picMk id="1026" creationId="{93AA80C8-9295-A4B4-B76A-A95916F38810}"/>
          </ac:picMkLst>
        </pc:picChg>
        <pc:picChg chg="mod">
          <ac:chgData name="匡宏宇" userId="6226a253-862e-4062-9583-ca90ef3a886f" providerId="ADAL" clId="{D01741B7-5AF7-468E-8A46-8421F9D4C83D}" dt="2023-10-10T03:52:56.309" v="118" actId="1035"/>
          <ac:picMkLst>
            <pc:docMk/>
            <pc:sldMk cId="2157946252" sldId="470"/>
            <ac:picMk id="1030" creationId="{36478AC4-447D-1EA9-7249-55D931E6A545}"/>
          </ac:picMkLst>
        </pc:picChg>
      </pc:sldChg>
      <pc:sldChg chg="add">
        <pc:chgData name="匡宏宇" userId="6226a253-862e-4062-9583-ca90ef3a886f" providerId="ADAL" clId="{D01741B7-5AF7-468E-8A46-8421F9D4C83D}" dt="2023-10-10T03:50:44.972" v="0"/>
        <pc:sldMkLst>
          <pc:docMk/>
          <pc:sldMk cId="2846622591" sldId="4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F89D6-A73C-4BE1-890B-8377975ACD31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090F9-4E5A-4BDD-BB54-BF51958640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09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74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2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30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2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24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97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71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171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57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79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C4098-24B0-4981-9655-4FAAA3FB7844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D2FF6-10A5-4861-9DEA-DD2DDD73C3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1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4899C-8762-4DDF-B5FA-80BB1A9BAD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第二章：商业模式画布 </a:t>
            </a:r>
            <a:r>
              <a:rPr lang="en-US" altLang="zh-CN" dirty="0"/>
              <a:t>– </a:t>
            </a:r>
            <a:r>
              <a:rPr lang="zh-CN" altLang="en-US" dirty="0"/>
              <a:t>理性端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177320-4269-4C3E-B5A8-3DD223266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b="1" dirty="0"/>
              <a:t>互联网</a:t>
            </a:r>
            <a:r>
              <a:rPr lang="en-US" altLang="zh-CN" b="1" dirty="0"/>
              <a:t>+</a:t>
            </a:r>
            <a:r>
              <a:rPr lang="zh-CN" altLang="zh-CN" b="1" dirty="0"/>
              <a:t>时代下的软件产品设计与创新</a:t>
            </a:r>
            <a:endParaRPr lang="en-US" altLang="zh-CN" b="1" dirty="0"/>
          </a:p>
          <a:p>
            <a:r>
              <a:rPr lang="zh-CN" altLang="en-US" dirty="0"/>
              <a:t>南京大学软件学院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  <a:endParaRPr lang="en-US" altLang="zh-CN" dirty="0"/>
          </a:p>
          <a:p>
            <a:r>
              <a:rPr lang="zh-CN" altLang="en-US" dirty="0"/>
              <a:t>教材上的相关内容：</a:t>
            </a:r>
            <a:r>
              <a:rPr lang="en-US" altLang="zh-CN" dirty="0"/>
              <a:t> 《</a:t>
            </a:r>
            <a:r>
              <a:rPr lang="zh-CN" altLang="en-US" dirty="0"/>
              <a:t>商业模式新生代</a:t>
            </a:r>
            <a:r>
              <a:rPr lang="en-US" altLang="zh-CN" dirty="0"/>
              <a:t>》</a:t>
            </a:r>
            <a:r>
              <a:rPr lang="zh-CN" altLang="en-US" dirty="0"/>
              <a:t>画布</a:t>
            </a:r>
            <a:endParaRPr lang="en-US" altLang="zh-CN" dirty="0"/>
          </a:p>
          <a:p>
            <a:r>
              <a:rPr lang="zh-CN" altLang="en-US" dirty="0"/>
              <a:t>（成本</a:t>
            </a:r>
            <a:r>
              <a:rPr lang="en-US" altLang="zh-CN" dirty="0"/>
              <a:t>/</a:t>
            </a:r>
            <a:r>
              <a:rPr lang="zh-CN" altLang="en-US" dirty="0"/>
              <a:t>理性端）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404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C6D38-2F3C-169F-6A89-77315CB9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成本结构的进一步讨论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48E50A-F46A-05DB-46AB-900788B50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7910"/>
            <a:ext cx="7886700" cy="4351338"/>
          </a:xfrm>
        </p:spPr>
        <p:txBody>
          <a:bodyPr/>
          <a:lstStyle/>
          <a:p>
            <a:r>
              <a:rPr lang="zh-CN" altLang="en-US" dirty="0"/>
              <a:t>小米台灯为什么那么便宜？</a:t>
            </a:r>
            <a:endParaRPr lang="en-US" altLang="zh-CN" dirty="0"/>
          </a:p>
          <a:p>
            <a:pPr lvl="1"/>
            <a:r>
              <a:rPr lang="zh-CN" altLang="en-US" b="1" dirty="0"/>
              <a:t>规模经济：</a:t>
            </a:r>
            <a:r>
              <a:rPr lang="zh-CN" altLang="en-US" dirty="0"/>
              <a:t>大规模订单下摊薄固定成本 </a:t>
            </a:r>
            <a:r>
              <a:rPr lang="en-US" altLang="zh-CN" dirty="0"/>
              <a:t>– </a:t>
            </a:r>
            <a:r>
              <a:rPr lang="zh-CN" altLang="en-US" dirty="0"/>
              <a:t>如何做到？</a:t>
            </a:r>
            <a:endParaRPr lang="en-US" altLang="zh-CN" dirty="0"/>
          </a:p>
          <a:p>
            <a:pPr lvl="1"/>
            <a:r>
              <a:rPr lang="zh-CN" altLang="en-US" b="1" dirty="0"/>
              <a:t>范围经济：</a:t>
            </a:r>
            <a:r>
              <a:rPr lang="zh-CN" altLang="en-US" dirty="0"/>
              <a:t>米家生态提供的</a:t>
            </a:r>
            <a:r>
              <a:rPr lang="zh-CN" altLang="en-US" b="1" dirty="0"/>
              <a:t>在线渠道</a:t>
            </a:r>
            <a:r>
              <a:rPr lang="zh-CN" altLang="en-US" dirty="0"/>
              <a:t>与</a:t>
            </a:r>
            <a:r>
              <a:rPr lang="zh-CN" altLang="en-US" b="1" dirty="0"/>
              <a:t>设计指导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88DE9-5773-FB0F-FC9D-66F77D43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1869"/>
            <a:ext cx="9144000" cy="51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4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28B74-897E-428D-9483-37AB41D2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46" y="407842"/>
            <a:ext cx="8175108" cy="99417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完整商业模式举例：从</a:t>
            </a:r>
            <a:r>
              <a:rPr lang="en-US" altLang="zh-CN" dirty="0"/>
              <a:t>iPod/iTunes</a:t>
            </a:r>
            <a:r>
              <a:rPr lang="zh-CN" altLang="en-US" dirty="0"/>
              <a:t>商业模式到“网抑云”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14BE82-F6A0-4F08-B0B3-87DA354A6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315" y="1976179"/>
            <a:ext cx="5932904" cy="367421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E16984C-1516-4B32-A588-22455341174E}"/>
              </a:ext>
            </a:extLst>
          </p:cNvPr>
          <p:cNvSpPr/>
          <p:nvPr/>
        </p:nvSpPr>
        <p:spPr>
          <a:xfrm>
            <a:off x="3827725" y="2515931"/>
            <a:ext cx="1220086" cy="129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1. </a:t>
            </a:r>
            <a:r>
              <a:rPr lang="zh-CN" altLang="en-US" sz="1350" dirty="0"/>
              <a:t>由</a:t>
            </a:r>
            <a:r>
              <a:rPr lang="en-US" altLang="zh-CN" sz="1350" dirty="0"/>
              <a:t>4g</a:t>
            </a:r>
            <a:r>
              <a:rPr lang="zh-CN" altLang="en-US" sz="1350" dirty="0"/>
              <a:t>形成的技术无缝演进至内容无缝</a:t>
            </a:r>
            <a:endParaRPr lang="en-US" altLang="zh-CN" sz="1350" dirty="0"/>
          </a:p>
          <a:p>
            <a:pPr algn="ctr"/>
            <a:endParaRPr lang="en-US" altLang="zh-CN" sz="1350" dirty="0"/>
          </a:p>
          <a:p>
            <a:pPr algn="ctr"/>
            <a:r>
              <a:rPr lang="en-US" altLang="zh-CN" sz="1350" dirty="0"/>
              <a:t>2. </a:t>
            </a:r>
            <a:r>
              <a:rPr lang="zh-CN" altLang="en-US" sz="1350" dirty="0"/>
              <a:t>上升到</a:t>
            </a:r>
            <a:r>
              <a:rPr lang="zh-CN" altLang="en-US" sz="1350" b="1" dirty="0">
                <a:solidFill>
                  <a:srgbClr val="FFFF00"/>
                </a:solidFill>
              </a:rPr>
              <a:t>体验共情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FF2025-F0BF-4C8C-A7E4-573EC67EFD36}"/>
              </a:ext>
            </a:extLst>
          </p:cNvPr>
          <p:cNvSpPr/>
          <p:nvPr/>
        </p:nvSpPr>
        <p:spPr>
          <a:xfrm>
            <a:off x="6589543" y="3393006"/>
            <a:ext cx="1421396" cy="957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b="1" dirty="0">
                <a:solidFill>
                  <a:srgbClr val="FFFF00"/>
                </a:solidFill>
              </a:rPr>
              <a:t>小众音乐爱好者</a:t>
            </a:r>
            <a:r>
              <a:rPr lang="zh-CN" altLang="en-US" sz="1350" dirty="0"/>
              <a:t>（含饭圈粉丝、</a:t>
            </a:r>
            <a:r>
              <a:rPr lang="zh-CN" altLang="en-US" sz="1350" b="1" dirty="0">
                <a:solidFill>
                  <a:srgbClr val="FFFF00"/>
                </a:solidFill>
              </a:rPr>
              <a:t>音乐综艺、</a:t>
            </a:r>
            <a:r>
              <a:rPr lang="en-US" altLang="zh-CN" sz="1350" b="1" dirty="0">
                <a:solidFill>
                  <a:srgbClr val="FFFF00"/>
                </a:solidFill>
              </a:rPr>
              <a:t>B</a:t>
            </a:r>
            <a:r>
              <a:rPr lang="zh-CN" altLang="en-US" sz="1350" b="1" dirty="0">
                <a:solidFill>
                  <a:srgbClr val="FFFF00"/>
                </a:solidFill>
              </a:rPr>
              <a:t>站音乐区</a:t>
            </a:r>
            <a:r>
              <a:rPr lang="zh-CN" altLang="en-US" sz="1350" dirty="0"/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F255C-C1C6-49DA-85C7-B617903E443C}"/>
              </a:ext>
            </a:extLst>
          </p:cNvPr>
          <p:cNvSpPr/>
          <p:nvPr/>
        </p:nvSpPr>
        <p:spPr>
          <a:xfrm>
            <a:off x="6637383" y="2375044"/>
            <a:ext cx="1860574" cy="629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多种场景（车载、居家、公交、办公）下的听众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F76A49-453C-43B3-8C19-42F9887408FC}"/>
              </a:ext>
            </a:extLst>
          </p:cNvPr>
          <p:cNvSpPr/>
          <p:nvPr/>
        </p:nvSpPr>
        <p:spPr>
          <a:xfrm>
            <a:off x="5340214" y="2965043"/>
            <a:ext cx="751762" cy="42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社区化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720D60-E302-42B5-8193-ABA89FC9673C}"/>
              </a:ext>
            </a:extLst>
          </p:cNvPr>
          <p:cNvSpPr/>
          <p:nvPr/>
        </p:nvSpPr>
        <p:spPr>
          <a:xfrm>
            <a:off x="2783068" y="2515931"/>
            <a:ext cx="1020731" cy="1602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b="1" dirty="0"/>
              <a:t>版权</a:t>
            </a:r>
            <a:r>
              <a:rPr lang="zh-CN" altLang="en-US" sz="1350" dirty="0"/>
              <a:t>、云化音乐播放、智能硬件与</a:t>
            </a:r>
            <a:r>
              <a:rPr lang="en-US" altLang="zh-CN" sz="1350" dirty="0"/>
              <a:t>4G</a:t>
            </a:r>
            <a:r>
              <a:rPr lang="zh-CN" altLang="en-US" sz="1350" dirty="0"/>
              <a:t>、推荐算法、社区、平台导流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E6185C-7A1D-4DBC-A0B3-130848F88912}"/>
              </a:ext>
            </a:extLst>
          </p:cNvPr>
          <p:cNvSpPr/>
          <p:nvPr/>
        </p:nvSpPr>
        <p:spPr>
          <a:xfrm>
            <a:off x="5071243" y="3611272"/>
            <a:ext cx="1020731" cy="629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智能设备定制</a:t>
            </a:r>
            <a:r>
              <a:rPr lang="en-US" altLang="zh-CN" sz="1350" dirty="0"/>
              <a:t>/</a:t>
            </a:r>
            <a:r>
              <a:rPr lang="zh-CN" altLang="en-US" sz="1350" dirty="0"/>
              <a:t>预装</a:t>
            </a:r>
            <a:r>
              <a:rPr lang="en-US" altLang="zh-CN" sz="1350" dirty="0"/>
              <a:t>APP</a:t>
            </a:r>
            <a:endParaRPr lang="zh-CN" altLang="en-US" sz="135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C70042-6155-409C-A4B7-A8107539826A}"/>
              </a:ext>
            </a:extLst>
          </p:cNvPr>
          <p:cNvSpPr/>
          <p:nvPr/>
        </p:nvSpPr>
        <p:spPr>
          <a:xfrm>
            <a:off x="5733607" y="4738134"/>
            <a:ext cx="1334397" cy="629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月费、作为大厂“渠道”的补贴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5044A3-72E4-4C79-8AB5-E37584B9321B}"/>
              </a:ext>
            </a:extLst>
          </p:cNvPr>
          <p:cNvSpPr/>
          <p:nvPr/>
        </p:nvSpPr>
        <p:spPr>
          <a:xfrm>
            <a:off x="2716614" y="4732814"/>
            <a:ext cx="1020731" cy="629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版权、服务器使用费、人力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64A525-4C7E-4DFA-AE55-74D8A20EF533}"/>
              </a:ext>
            </a:extLst>
          </p:cNvPr>
          <p:cNvSpPr/>
          <p:nvPr/>
        </p:nvSpPr>
        <p:spPr>
          <a:xfrm>
            <a:off x="1395516" y="3429000"/>
            <a:ext cx="1124400" cy="92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版权商、</a:t>
            </a:r>
            <a:r>
              <a:rPr lang="zh-CN" altLang="en-US" sz="1350" b="1" dirty="0">
                <a:solidFill>
                  <a:srgbClr val="FFFF00"/>
                </a:solidFill>
              </a:rPr>
              <a:t>自由音乐人</a:t>
            </a:r>
            <a:r>
              <a:rPr lang="zh-CN" altLang="en-US" sz="1350" dirty="0"/>
              <a:t>、智能设备生产商</a:t>
            </a:r>
          </a:p>
        </p:txBody>
      </p:sp>
    </p:spTree>
    <p:extLst>
      <p:ext uri="{BB962C8B-B14F-4D97-AF65-F5344CB8AC3E}">
        <p14:creationId xmlns:p14="http://schemas.microsoft.com/office/powerpoint/2010/main" val="44125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40113-E5E8-98AE-7107-4A894237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 </a:t>
            </a:r>
            <a:r>
              <a:rPr lang="en-US" altLang="zh-CN" dirty="0"/>
              <a:t>&amp; </a:t>
            </a:r>
            <a:r>
              <a:rPr lang="zh-CN" altLang="en-US" dirty="0"/>
              <a:t>预习提醒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F0DD3-F52D-DA36-8B4F-88ED21C48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复习：</a:t>
            </a:r>
            <a:r>
              <a:rPr lang="en-US" altLang="zh-CN" dirty="0"/>
              <a:t> 《</a:t>
            </a:r>
            <a:r>
              <a:rPr lang="zh-CN" altLang="en-US" dirty="0"/>
              <a:t>商业模式新生代</a:t>
            </a:r>
            <a:r>
              <a:rPr lang="en-US" altLang="zh-CN" dirty="0"/>
              <a:t>》</a:t>
            </a:r>
            <a:r>
              <a:rPr lang="zh-CN" altLang="en-US" dirty="0"/>
              <a:t>商业模式画布</a:t>
            </a:r>
            <a:endParaRPr lang="en-US" altLang="zh-CN" dirty="0"/>
          </a:p>
          <a:p>
            <a:pPr lvl="1"/>
            <a:r>
              <a:rPr lang="zh-CN" altLang="en-US" dirty="0"/>
              <a:t>价值主张与客户细分群体</a:t>
            </a:r>
            <a:endParaRPr lang="en-US" altLang="zh-CN" dirty="0"/>
          </a:p>
          <a:p>
            <a:pPr lvl="1"/>
            <a:r>
              <a:rPr lang="zh-CN" altLang="en-US" dirty="0"/>
              <a:t>渠道通路</a:t>
            </a:r>
            <a:endParaRPr lang="en-US" altLang="zh-CN" dirty="0"/>
          </a:p>
          <a:p>
            <a:pPr lvl="1"/>
            <a:r>
              <a:rPr lang="zh-CN" altLang="en-US" dirty="0"/>
              <a:t>客户关系与收入来源</a:t>
            </a:r>
            <a:endParaRPr lang="en-US" altLang="zh-CN" dirty="0"/>
          </a:p>
          <a:p>
            <a:pPr lvl="1"/>
            <a:r>
              <a:rPr lang="zh-CN" altLang="en-US" dirty="0"/>
              <a:t>核心资源与关键业务</a:t>
            </a:r>
            <a:endParaRPr lang="en-US" altLang="zh-CN" dirty="0"/>
          </a:p>
          <a:p>
            <a:pPr lvl="1"/>
            <a:r>
              <a:rPr lang="zh-CN" altLang="en-US" dirty="0"/>
              <a:t>重要合作与成本结构</a:t>
            </a:r>
          </a:p>
          <a:p>
            <a:endParaRPr lang="en-US" altLang="zh-CN" sz="100" dirty="0"/>
          </a:p>
          <a:p>
            <a:r>
              <a:rPr lang="zh-CN" altLang="en-US" dirty="0"/>
              <a:t>预习 ：</a:t>
            </a:r>
            <a:r>
              <a:rPr lang="en-US" altLang="zh-CN" dirty="0"/>
              <a:t> 《</a:t>
            </a:r>
            <a:r>
              <a:rPr lang="zh-CN" altLang="en-US" dirty="0"/>
              <a:t>商业模式新生代</a:t>
            </a:r>
            <a:r>
              <a:rPr lang="en-US" altLang="zh-CN" dirty="0"/>
              <a:t>》</a:t>
            </a:r>
            <a:r>
              <a:rPr lang="zh-CN" altLang="en-US" dirty="0"/>
              <a:t>商业模式评估 </a:t>
            </a:r>
            <a:r>
              <a:rPr lang="en-US" altLang="zh-CN" dirty="0"/>
              <a:t>– </a:t>
            </a:r>
            <a:r>
              <a:rPr lang="zh-CN" altLang="en-US" dirty="0"/>
              <a:t>外部环境分析</a:t>
            </a:r>
            <a:endParaRPr lang="en-US" altLang="zh-CN" dirty="0"/>
          </a:p>
          <a:p>
            <a:pPr lvl="1"/>
            <a:r>
              <a:rPr lang="zh-CN" altLang="en-US" dirty="0"/>
              <a:t>关键趋势 </a:t>
            </a:r>
            <a:r>
              <a:rPr lang="en-US" altLang="zh-CN" dirty="0"/>
              <a:t>– </a:t>
            </a:r>
            <a:r>
              <a:rPr lang="zh-CN" altLang="en-US" dirty="0"/>
              <a:t>技术趋势、行业管理趋势、社会和文化趋势、社会经济趋势</a:t>
            </a:r>
            <a:endParaRPr lang="en-US" altLang="zh-CN" dirty="0"/>
          </a:p>
          <a:p>
            <a:pPr lvl="1"/>
            <a:r>
              <a:rPr lang="zh-CN" altLang="en-US" dirty="0"/>
              <a:t>市场影响力 </a:t>
            </a:r>
            <a:r>
              <a:rPr lang="en-US" altLang="zh-CN" dirty="0"/>
              <a:t>– </a:t>
            </a:r>
            <a:r>
              <a:rPr lang="zh-CN" altLang="en-US" dirty="0"/>
              <a:t>市场分类、需求和诉求、市场问题、切换成本、收入吸引力</a:t>
            </a:r>
            <a:endParaRPr lang="en-US" altLang="zh-CN" dirty="0"/>
          </a:p>
          <a:p>
            <a:pPr lvl="1"/>
            <a:r>
              <a:rPr lang="zh-CN" altLang="en-US" dirty="0"/>
              <a:t>行业影响力 </a:t>
            </a:r>
            <a:r>
              <a:rPr lang="en-US" altLang="zh-CN" dirty="0"/>
              <a:t>– </a:t>
            </a:r>
            <a:r>
              <a:rPr lang="zh-CN" altLang="en-US" dirty="0"/>
              <a:t>供应商和价值链上的其他厂商、利益相关者、（现有）竞争对手、新进入者（挑战者）、替代产品和服务</a:t>
            </a:r>
            <a:endParaRPr lang="en-US" altLang="zh-CN" dirty="0"/>
          </a:p>
          <a:p>
            <a:pPr lvl="1"/>
            <a:r>
              <a:rPr lang="zh-CN" altLang="en-US" dirty="0"/>
              <a:t>宏观经济影响 </a:t>
            </a:r>
            <a:r>
              <a:rPr lang="en-US" altLang="zh-CN" dirty="0"/>
              <a:t>– </a:t>
            </a:r>
            <a:r>
              <a:rPr lang="zh-CN" altLang="en-US"/>
              <a:t>经济基础设施、大宗商品和其他资源、资本市场、全球市场情况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53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82428-3C51-4CCA-9B85-A1BE5FE6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0667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CH</a:t>
            </a:r>
            <a:r>
              <a:rPr lang="zh-CN" altLang="en-US" dirty="0"/>
              <a:t>的进一步讨论 </a:t>
            </a:r>
            <a:r>
              <a:rPr lang="en-US" altLang="zh-CN" dirty="0"/>
              <a:t>– </a:t>
            </a:r>
            <a:r>
              <a:rPr lang="zh-CN" altLang="en-US" dirty="0"/>
              <a:t>无处不在的渠道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FDB02-5902-4F66-871E-34E3D143D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42" y="948907"/>
            <a:ext cx="8931868" cy="590909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渠道通路的重要性</a:t>
            </a:r>
            <a:endParaRPr lang="en-US" altLang="zh-CN" dirty="0"/>
          </a:p>
          <a:p>
            <a:pPr lvl="1"/>
            <a:r>
              <a:rPr lang="zh-CN" altLang="en-US" dirty="0"/>
              <a:t>商业的本质，人人互联成本为零的最大发力点</a:t>
            </a:r>
            <a:endParaRPr lang="en-US" altLang="zh-CN" dirty="0"/>
          </a:p>
          <a:p>
            <a:pPr lvl="1"/>
            <a:r>
              <a:rPr lang="zh-CN" altLang="en-US" dirty="0"/>
              <a:t>与产品设计的关系微妙：渠道对同类产品竞争起核心作用；过度重视容易引发反噬（品质与</a:t>
            </a:r>
            <a:r>
              <a:rPr lang="zh-CN" altLang="en-US" b="1" dirty="0"/>
              <a:t>信任</a:t>
            </a:r>
            <a:r>
              <a:rPr lang="zh-CN" altLang="en-US" dirty="0"/>
              <a:t>的失配）</a:t>
            </a:r>
            <a:r>
              <a:rPr lang="en-US" altLang="zh-CN" dirty="0"/>
              <a:t>- </a:t>
            </a:r>
            <a:r>
              <a:rPr lang="zh-CN" altLang="en-US" dirty="0"/>
              <a:t>宝洁</a:t>
            </a:r>
            <a:r>
              <a:rPr lang="en-US" altLang="zh-CN" dirty="0"/>
              <a:t>/</a:t>
            </a:r>
            <a:r>
              <a:rPr lang="zh-CN" altLang="en-US" dirty="0"/>
              <a:t>联合利华 </a:t>
            </a:r>
            <a:r>
              <a:rPr lang="en-US" altLang="zh-CN" dirty="0" err="1"/>
              <a:t>v.s</a:t>
            </a:r>
            <a:r>
              <a:rPr lang="en-US" altLang="zh-CN" dirty="0"/>
              <a:t>. </a:t>
            </a:r>
            <a:r>
              <a:rPr lang="zh-CN" altLang="en-US" dirty="0"/>
              <a:t>三只松鼠</a:t>
            </a:r>
            <a:r>
              <a:rPr lang="en-US" altLang="zh-CN" dirty="0"/>
              <a:t>/</a:t>
            </a:r>
            <a:r>
              <a:rPr lang="zh-CN" altLang="en-US" dirty="0"/>
              <a:t>莎普爱思</a:t>
            </a:r>
            <a:endParaRPr lang="en-US" altLang="zh-CN" dirty="0"/>
          </a:p>
          <a:p>
            <a:pPr lvl="1"/>
            <a:r>
              <a:rPr lang="zh-CN" altLang="en-US" dirty="0"/>
              <a:t>“产品设计运维一体化”：</a:t>
            </a:r>
            <a:r>
              <a:rPr lang="en-US" altLang="zh-CN" dirty="0"/>
              <a:t>CH</a:t>
            </a:r>
            <a:r>
              <a:rPr lang="zh-CN" altLang="en-US" dirty="0"/>
              <a:t>承载</a:t>
            </a:r>
            <a:r>
              <a:rPr lang="en-US" altLang="zh-CN" dirty="0"/>
              <a:t>VP</a:t>
            </a:r>
            <a:r>
              <a:rPr lang="zh-CN" altLang="en-US" dirty="0"/>
              <a:t>与</a:t>
            </a:r>
            <a:r>
              <a:rPr lang="en-US" altLang="zh-CN" dirty="0"/>
              <a:t>CS</a:t>
            </a:r>
            <a:r>
              <a:rPr lang="zh-CN" altLang="en-US" dirty="0"/>
              <a:t>的组合关系，用不断推出的新产品进行营销 </a:t>
            </a:r>
            <a:r>
              <a:rPr lang="en-US" altLang="zh-CN" dirty="0"/>
              <a:t>– </a:t>
            </a:r>
            <a:r>
              <a:rPr lang="zh-CN" altLang="en-US" dirty="0"/>
              <a:t>强化</a:t>
            </a:r>
            <a:r>
              <a:rPr lang="en-US" altLang="zh-CN" dirty="0"/>
              <a:t>/</a:t>
            </a:r>
            <a:r>
              <a:rPr lang="zh-CN" altLang="en-US" dirty="0"/>
              <a:t>更新</a:t>
            </a:r>
            <a:r>
              <a:rPr lang="en-US" altLang="zh-CN" dirty="0"/>
              <a:t>VP</a:t>
            </a:r>
            <a:r>
              <a:rPr lang="zh-CN" altLang="en-US" dirty="0"/>
              <a:t>，加强</a:t>
            </a:r>
            <a:r>
              <a:rPr lang="en-US" altLang="zh-CN" dirty="0"/>
              <a:t>/</a:t>
            </a:r>
            <a:r>
              <a:rPr lang="zh-CN" altLang="en-US" dirty="0"/>
              <a:t>拓展</a:t>
            </a:r>
            <a:r>
              <a:rPr lang="en-US" altLang="zh-CN" dirty="0"/>
              <a:t>CS</a:t>
            </a:r>
            <a:r>
              <a:rPr lang="zh-CN" altLang="en-US" dirty="0"/>
              <a:t>对系列产品服务的认知</a:t>
            </a:r>
            <a:endParaRPr lang="en-US" altLang="zh-CN" dirty="0"/>
          </a:p>
          <a:p>
            <a:pPr lvl="1"/>
            <a:r>
              <a:rPr lang="zh-CN" altLang="en-US" dirty="0"/>
              <a:t>（免费）公开渠道：微信公号、朋友圈、小程序、</a:t>
            </a:r>
            <a:r>
              <a:rPr lang="en-US" altLang="zh-CN" dirty="0"/>
              <a:t>B</a:t>
            </a:r>
            <a:r>
              <a:rPr lang="zh-CN" altLang="en-US" dirty="0"/>
              <a:t>站与短视频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直播带货：最新涌现的渠道通路</a:t>
            </a:r>
            <a:endParaRPr lang="en-US" altLang="zh-CN" dirty="0"/>
          </a:p>
          <a:p>
            <a:pPr lvl="1"/>
            <a:r>
              <a:rPr lang="zh-CN" altLang="en-US" dirty="0"/>
              <a:t>手机淘宝</a:t>
            </a:r>
            <a:r>
              <a:rPr lang="en-US" altLang="zh-CN" dirty="0"/>
              <a:t>-</a:t>
            </a:r>
            <a:r>
              <a:rPr lang="zh-CN" altLang="en-US" dirty="0"/>
              <a:t>淘宝直播：阿里系电商在移动互联时代渡劫的关键 </a:t>
            </a:r>
            <a:r>
              <a:rPr lang="en-US" altLang="zh-CN" dirty="0"/>
              <a:t>– </a:t>
            </a:r>
            <a:r>
              <a:rPr lang="zh-CN" altLang="en-US" dirty="0"/>
              <a:t>移动流量获得</a:t>
            </a:r>
            <a:endParaRPr lang="en-US" altLang="zh-CN" dirty="0"/>
          </a:p>
          <a:p>
            <a:pPr lvl="2"/>
            <a:r>
              <a:rPr lang="en-US" altLang="zh-CN" sz="2300" b="1" dirty="0"/>
              <a:t>2019</a:t>
            </a:r>
            <a:r>
              <a:rPr lang="zh-CN" altLang="en-US" sz="2300" b="1" dirty="0"/>
              <a:t>年马云：“每晚</a:t>
            </a:r>
            <a:r>
              <a:rPr lang="en-US" altLang="zh-CN" sz="2300" b="1" dirty="0"/>
              <a:t>1700</a:t>
            </a:r>
            <a:r>
              <a:rPr lang="zh-CN" altLang="en-US" sz="2300" b="1" dirty="0"/>
              <a:t>万人逛淘宝但什么都不买”</a:t>
            </a:r>
            <a:r>
              <a:rPr lang="zh-CN" altLang="en-US" sz="2300" dirty="0"/>
              <a:t>，</a:t>
            </a:r>
            <a:r>
              <a:rPr lang="zh-CN" altLang="en-US" sz="2300" dirty="0">
                <a:solidFill>
                  <a:srgbClr val="FF0000"/>
                </a:solidFill>
              </a:rPr>
              <a:t>“流量黑洞”的奇迹</a:t>
            </a:r>
            <a:endParaRPr lang="en-US" altLang="zh-CN" sz="2300" dirty="0"/>
          </a:p>
          <a:p>
            <a:pPr lvl="1"/>
            <a:r>
              <a:rPr lang="zh-CN" altLang="en-US" dirty="0"/>
              <a:t>特点：</a:t>
            </a:r>
            <a:r>
              <a:rPr lang="zh-CN" altLang="en-US" b="1" dirty="0"/>
              <a:t>模拟线下体验</a:t>
            </a:r>
            <a:r>
              <a:rPr lang="zh-CN" altLang="en-US" dirty="0"/>
              <a:t>；信任敏感度高；“低价”</a:t>
            </a:r>
            <a:r>
              <a:rPr lang="en-US" altLang="zh-CN" dirty="0"/>
              <a:t>-</a:t>
            </a:r>
            <a:r>
              <a:rPr lang="zh-CN" altLang="en-US" dirty="0"/>
              <a:t>“出新”</a:t>
            </a:r>
            <a:endParaRPr lang="en-US" altLang="zh-CN" dirty="0"/>
          </a:p>
          <a:p>
            <a:pPr lvl="1"/>
            <a:r>
              <a:rPr lang="en-US" altLang="zh-CN" dirty="0"/>
              <a:t>2021</a:t>
            </a:r>
            <a:r>
              <a:rPr lang="zh-CN" altLang="en-US" dirty="0"/>
              <a:t>淘宝“双十一”直播：李佳琦</a:t>
            </a:r>
            <a:r>
              <a:rPr lang="en-US" altLang="zh-CN" dirty="0"/>
              <a:t>106.5</a:t>
            </a:r>
            <a:r>
              <a:rPr lang="zh-CN" altLang="en-US" dirty="0"/>
              <a:t>亿（佣金</a:t>
            </a:r>
            <a:r>
              <a:rPr lang="en-US" altLang="zh-CN" dirty="0"/>
              <a:t>20.2</a:t>
            </a:r>
            <a:r>
              <a:rPr lang="zh-CN" altLang="en-US" dirty="0"/>
              <a:t>亿，触发所得税税率上限</a:t>
            </a:r>
            <a:r>
              <a:rPr lang="en-US" altLang="zh-CN" dirty="0"/>
              <a:t>45%</a:t>
            </a:r>
            <a:r>
              <a:rPr lang="zh-CN" altLang="en-US" dirty="0"/>
              <a:t>），薇娅</a:t>
            </a:r>
            <a:r>
              <a:rPr lang="en-US" altLang="zh-CN" dirty="0"/>
              <a:t>82.5</a:t>
            </a:r>
            <a:r>
              <a:rPr lang="zh-CN" altLang="en-US" dirty="0"/>
              <a:t>亿（第三名</a:t>
            </a:r>
            <a:r>
              <a:rPr lang="en-US" altLang="zh-CN" dirty="0"/>
              <a:t>9.3</a:t>
            </a:r>
            <a:r>
              <a:rPr lang="zh-CN" altLang="en-US" dirty="0"/>
              <a:t>亿，第四名</a:t>
            </a:r>
            <a:r>
              <a:rPr lang="en-US" altLang="zh-CN" dirty="0"/>
              <a:t>1.6</a:t>
            </a:r>
            <a:r>
              <a:rPr lang="zh-CN" altLang="en-US" dirty="0"/>
              <a:t>亿）</a:t>
            </a:r>
            <a:endParaRPr lang="en-US" altLang="zh-CN" sz="100" dirty="0"/>
          </a:p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月，雷军表示：“小米是电商”</a:t>
            </a:r>
            <a:endParaRPr lang="en-US" altLang="zh-CN" dirty="0"/>
          </a:p>
          <a:p>
            <a:pPr lvl="1"/>
            <a:r>
              <a:rPr lang="zh-CN" altLang="en-US" dirty="0"/>
              <a:t>小米</a:t>
            </a:r>
            <a:r>
              <a:rPr lang="en-US" altLang="zh-CN" dirty="0"/>
              <a:t>10</a:t>
            </a:r>
            <a:r>
              <a:rPr lang="zh-CN" altLang="en-US" dirty="0"/>
              <a:t>之前，小米的</a:t>
            </a:r>
            <a:r>
              <a:rPr lang="en-US" altLang="zh-CN" dirty="0"/>
              <a:t>VP</a:t>
            </a:r>
            <a:r>
              <a:rPr lang="zh-CN" altLang="en-US" dirty="0"/>
              <a:t>与</a:t>
            </a:r>
            <a:r>
              <a:rPr lang="en-US" altLang="zh-CN" dirty="0"/>
              <a:t>CS</a:t>
            </a:r>
            <a:r>
              <a:rPr lang="zh-CN" altLang="en-US" dirty="0"/>
              <a:t>组合、以及红米的出现导致小米手机本身不赚钱（但有流量</a:t>
            </a:r>
            <a:r>
              <a:rPr lang="en-US" altLang="zh-CN" dirty="0"/>
              <a:t>- 200w</a:t>
            </a:r>
            <a:r>
              <a:rPr lang="zh-CN" altLang="en-US" dirty="0"/>
              <a:t>圆角与“</a:t>
            </a:r>
            <a:r>
              <a:rPr lang="en-US" altLang="zh-CN" dirty="0" err="1"/>
              <a:t>xiaomi</a:t>
            </a:r>
            <a:r>
              <a:rPr lang="zh-CN" altLang="en-US" dirty="0"/>
              <a:t>”），小米手机可视作米家生态的“渠道”</a:t>
            </a:r>
            <a:endParaRPr lang="en-US" altLang="zh-CN" dirty="0"/>
          </a:p>
          <a:p>
            <a:pPr lvl="2"/>
            <a:r>
              <a:rPr lang="zh-CN" altLang="en-US" sz="2100" dirty="0"/>
              <a:t>战略抉择：聚焦品类还是拓展生态？（</a:t>
            </a:r>
            <a:r>
              <a:rPr lang="en-US" altLang="zh-CN" sz="2100" dirty="0"/>
              <a:t>B</a:t>
            </a:r>
            <a:r>
              <a:rPr lang="zh-CN" altLang="en-US" sz="2100" dirty="0"/>
              <a:t>站：</a:t>
            </a:r>
            <a:r>
              <a:rPr lang="en-US" altLang="zh-CN" sz="2100" dirty="0" err="1"/>
              <a:t>Taptap</a:t>
            </a:r>
            <a:r>
              <a:rPr lang="zh-CN" altLang="en-US" sz="2100" dirty="0"/>
              <a:t>还是中国</a:t>
            </a:r>
            <a:r>
              <a:rPr lang="en-US" altLang="zh-CN" sz="2100" dirty="0"/>
              <a:t>YouTube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2"/>
            <a:r>
              <a:rPr lang="zh-CN" altLang="en-US" sz="2100" b="1" dirty="0"/>
              <a:t>小米</a:t>
            </a:r>
            <a:r>
              <a:rPr lang="en-US" altLang="zh-CN" sz="2100" b="1" dirty="0"/>
              <a:t>4</a:t>
            </a:r>
            <a:r>
              <a:rPr lang="zh-CN" altLang="en-US" sz="2100" dirty="0"/>
              <a:t>于</a:t>
            </a:r>
            <a:r>
              <a:rPr lang="en-US" altLang="zh-CN" sz="2100" dirty="0"/>
              <a:t>2014.7</a:t>
            </a:r>
            <a:r>
              <a:rPr lang="zh-CN" altLang="en-US" sz="2100" dirty="0"/>
              <a:t>月底首发，</a:t>
            </a:r>
            <a:r>
              <a:rPr lang="en-US" altLang="zh-CN" sz="2100" dirty="0"/>
              <a:t>2021</a:t>
            </a:r>
            <a:r>
              <a:rPr lang="zh-CN" altLang="en-US" sz="2100" dirty="0"/>
              <a:t>年上半年宣布</a:t>
            </a:r>
            <a:r>
              <a:rPr lang="zh-CN" altLang="en-US" sz="2100" b="1" dirty="0"/>
              <a:t>造车（房车 </a:t>
            </a:r>
            <a:r>
              <a:rPr lang="en-US" altLang="zh-CN" sz="2100" b="1" dirty="0" err="1"/>
              <a:t>v.s</a:t>
            </a:r>
            <a:r>
              <a:rPr lang="en-US" altLang="zh-CN" sz="2100" b="1" dirty="0"/>
              <a:t>. </a:t>
            </a:r>
            <a:r>
              <a:rPr lang="zh-CN" altLang="en-US" sz="2100" b="1" dirty="0"/>
              <a:t>轿车？）</a:t>
            </a:r>
            <a:endParaRPr lang="en-US" altLang="zh-CN" sz="2100" b="1" dirty="0"/>
          </a:p>
          <a:p>
            <a:pPr lvl="1"/>
            <a:r>
              <a:rPr lang="zh-CN" altLang="en-US" dirty="0"/>
              <a:t>小米手机</a:t>
            </a:r>
            <a:r>
              <a:rPr lang="en-US" altLang="zh-CN" dirty="0"/>
              <a:t>+</a:t>
            </a:r>
            <a:r>
              <a:rPr lang="zh-CN" altLang="en-US" dirty="0"/>
              <a:t>米家生态 </a:t>
            </a:r>
            <a:r>
              <a:rPr lang="en-US" altLang="zh-CN" dirty="0"/>
              <a:t>= </a:t>
            </a:r>
            <a:r>
              <a:rPr lang="zh-CN" altLang="en-US" dirty="0"/>
              <a:t>新时代中国“宜家”？</a:t>
            </a:r>
            <a:endParaRPr lang="en-US" altLang="zh-CN" dirty="0"/>
          </a:p>
          <a:p>
            <a:pPr lvl="2"/>
            <a:r>
              <a:rPr lang="zh-CN" altLang="en-US" sz="2100" dirty="0"/>
              <a:t>小米手机定位在调整：“米冲高，关键年” </a:t>
            </a:r>
            <a:r>
              <a:rPr lang="en-US" altLang="zh-CN" sz="2100" dirty="0"/>
              <a:t>V.S. “</a:t>
            </a:r>
            <a:r>
              <a:rPr lang="zh-CN" altLang="en-US" sz="2100" dirty="0"/>
              <a:t>谁还敢买小米奇迹</a:t>
            </a:r>
            <a:r>
              <a:rPr lang="en-US" altLang="zh-CN" sz="2100" dirty="0"/>
              <a:t>”</a:t>
            </a:r>
          </a:p>
          <a:p>
            <a:pPr lvl="3"/>
            <a:r>
              <a:rPr lang="en-US" altLang="zh-CN" sz="1900" dirty="0"/>
              <a:t>MIUI</a:t>
            </a:r>
            <a:r>
              <a:rPr lang="zh-CN" altLang="en-US" sz="1900" dirty="0"/>
              <a:t>“失控”的原因：品类激增、松散组织、加速迭代、需求（</a:t>
            </a:r>
            <a:r>
              <a:rPr lang="zh-CN" altLang="en-US" sz="1900" b="1" dirty="0"/>
              <a:t>可追踪性</a:t>
            </a:r>
            <a:r>
              <a:rPr lang="zh-CN" altLang="en-US" sz="1900" dirty="0"/>
              <a:t>）失控</a:t>
            </a:r>
            <a:endParaRPr lang="en-US" altLang="zh-CN" sz="19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08150B-7493-8F85-068C-9DF0A76B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" y="2932473"/>
            <a:ext cx="9144000" cy="356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F3B249-D863-9A65-22DA-9A50777C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23" y="224861"/>
            <a:ext cx="5654297" cy="25104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D90FFB-0B01-6A7F-731C-53A20B431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67" y="77491"/>
            <a:ext cx="6167276" cy="3565456"/>
          </a:xfrm>
          <a:prstGeom prst="rect">
            <a:avLst/>
          </a:prstGeom>
        </p:spPr>
      </p:pic>
      <p:pic>
        <p:nvPicPr>
          <p:cNvPr id="1026" name="Picture 2" descr="【本文结束】如需转载请务必注明出处：快科技责任编辑：建嘉">
            <a:extLst>
              <a:ext uri="{FF2B5EF4-FFF2-40B4-BE49-F238E27FC236}">
                <a16:creationId xmlns:a16="http://schemas.microsoft.com/office/drawing/2014/main" id="{0E6A2331-B05F-B422-8BA7-67E07ED7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2" y="1318359"/>
            <a:ext cx="4096613" cy="54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F023D8-7AA6-B503-BDAD-92225CC4C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405" y="1820584"/>
            <a:ext cx="58674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5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55672-B8D0-40F4-BDA2-A90C8259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课后思考题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19092-04E2-44D2-BF99-8B56E60F8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从画布感性端和理性端两个方向分别出发，思考为何京东没有像淘宝那样急于解决平台流量问题（包含更晚启动的京东直播）？</a:t>
            </a:r>
            <a:endParaRPr lang="en-US" altLang="zh-CN" dirty="0"/>
          </a:p>
          <a:p>
            <a:pPr lvl="1"/>
            <a:r>
              <a:rPr lang="zh-CN" altLang="en-US" dirty="0"/>
              <a:t>当然京东除了物流之外，也陆续做了京东到家、京喜、京造、直播、京东国际等较为成功的渠道，但都不是第一时间上线的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6001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C8CF8-F5C4-004B-EA3E-58FF7F16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101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大作业概述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D2A12-056C-8FAE-E9E2-E49EE146A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46137"/>
            <a:ext cx="8034903" cy="137934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根本要求 </a:t>
            </a:r>
            <a:r>
              <a:rPr lang="en-US" altLang="zh-CN" dirty="0"/>
              <a:t>– </a:t>
            </a:r>
            <a:r>
              <a:rPr lang="zh-CN" altLang="en-US" dirty="0"/>
              <a:t>本质上的产品设计，行文重逻辑表达而非文字本身</a:t>
            </a:r>
            <a:endParaRPr lang="en-US" altLang="zh-CN" dirty="0"/>
          </a:p>
          <a:p>
            <a:pPr lvl="1"/>
            <a:r>
              <a:rPr lang="zh-CN" altLang="en-US" dirty="0"/>
              <a:t>“文档一写就三万字，无效内卷”</a:t>
            </a:r>
            <a:r>
              <a:rPr lang="zh-CN" altLang="en-US" strike="sngStrike" dirty="0"/>
              <a:t>（倒也未必）</a:t>
            </a:r>
            <a:endParaRPr lang="en-US" altLang="zh-CN" strike="sngStrike" dirty="0"/>
          </a:p>
          <a:p>
            <a:r>
              <a:rPr lang="zh-CN" altLang="en-US" dirty="0"/>
              <a:t>若干</a:t>
            </a:r>
            <a:r>
              <a:rPr lang="zh-CN" altLang="en-US" b="1" dirty="0">
                <a:solidFill>
                  <a:srgbClr val="FF0000"/>
                </a:solidFill>
              </a:rPr>
              <a:t>反例</a:t>
            </a:r>
            <a:r>
              <a:rPr lang="zh-CN" altLang="en-US" dirty="0"/>
              <a:t>（</a:t>
            </a:r>
            <a:r>
              <a:rPr lang="zh-CN" altLang="en-US" b="1" dirty="0"/>
              <a:t>文字华丽空洞，强调它人意见，不聚焦具体问题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32A372-96F4-8644-8305-61B86C42E626}"/>
              </a:ext>
            </a:extLst>
          </p:cNvPr>
          <p:cNvSpPr txBox="1"/>
          <p:nvPr/>
        </p:nvSpPr>
        <p:spPr>
          <a:xfrm>
            <a:off x="147233" y="2333685"/>
            <a:ext cx="29369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“以网红地摊、宝藏美食产品来扩展用户基数，提高用户满意度，让用户因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为我们推荐的产品，消费后感到喜欢我们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ucida Grande"/>
              </a:rPr>
              <a:t>app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，得到最好的平台体验，达到让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用户因此认可的目的。同时周期性打造现象级火爆的产品， 最终实现南京地区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内循环，开拓外部商家合作与内容传导制作得以稳定，同时稳步扩展多层次用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户体系的阶段性目标。 此期间，逐渐完善项目团队建设，建立人才库，保障项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目可持续发展。”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1CA1B7-5DC9-E438-DA6E-D751EF04B8A5}"/>
              </a:ext>
            </a:extLst>
          </p:cNvPr>
          <p:cNvSpPr txBox="1"/>
          <p:nvPr/>
        </p:nvSpPr>
        <p:spPr>
          <a:xfrm>
            <a:off x="3084162" y="2426673"/>
            <a:ext cx="267345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可信交流进行经验与日常分享，一方面希望通过平台来引导和规范宠物相关服务质量，建立起宠物主和宠物服务机构之间的信任链条，创建良好的养宠环境，获得良好的养宠体验。由此本产品主要面向意愿宠物主、宠物主和提供可信宠物服务的相关机构，</a:t>
            </a:r>
            <a:r>
              <a:rPr lang="zh-CN" altLang="en-US" sz="18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为他们打造经验获取、日常分享、宣传产品、信息交流的一站式服务平台。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3C5FB3-C389-9C43-2EE9-82B8A671E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12" y="2193011"/>
            <a:ext cx="4837318" cy="22565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CDD1DE-48F1-7484-8BD7-5A8D0754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5" y="4431548"/>
            <a:ext cx="6656522" cy="239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2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33DB1-99E2-4624-AF73-E303E22C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9616"/>
            <a:ext cx="7886700" cy="779429"/>
          </a:xfrm>
        </p:spPr>
        <p:txBody>
          <a:bodyPr/>
          <a:lstStyle/>
          <a:p>
            <a:r>
              <a:rPr lang="zh-CN" altLang="en-US" dirty="0"/>
              <a:t>交流：如何选题以及大致设计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C581E-E84B-4F07-8AC9-DD02D19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97" y="2522574"/>
            <a:ext cx="8354453" cy="418134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最大问题：不够聚焦</a:t>
            </a:r>
            <a:endParaRPr lang="en-US" altLang="zh-CN" dirty="0"/>
          </a:p>
          <a:p>
            <a:pPr lvl="1"/>
            <a:r>
              <a:rPr lang="zh-CN" altLang="en-US" b="1" dirty="0"/>
              <a:t>关键：“心理学的一些理论” </a:t>
            </a:r>
            <a:r>
              <a:rPr lang="en-US" altLang="zh-CN" b="1" dirty="0"/>
              <a:t>– </a:t>
            </a:r>
            <a:r>
              <a:rPr lang="zh-CN" altLang="en-US" b="1" dirty="0"/>
              <a:t>问题域特性</a:t>
            </a:r>
            <a:endParaRPr lang="en-US" altLang="zh-CN" b="1" dirty="0"/>
          </a:p>
          <a:p>
            <a:pPr lvl="2"/>
            <a:r>
              <a:rPr lang="zh-CN" altLang="en-US" b="1" dirty="0"/>
              <a:t>受众群体？青春期？摆烂还是受挫？情绪还是身体？季节？</a:t>
            </a:r>
            <a:endParaRPr lang="en-US" altLang="zh-CN" b="1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破局：</a:t>
            </a:r>
            <a:r>
              <a:rPr lang="zh-CN" altLang="en-US" dirty="0"/>
              <a:t>能够打动人的差异化（疯狂）细节 </a:t>
            </a:r>
            <a:r>
              <a:rPr lang="en-US" altLang="zh-CN" dirty="0"/>
              <a:t>– VP</a:t>
            </a:r>
            <a:r>
              <a:rPr lang="zh-CN" altLang="en-US" dirty="0"/>
              <a:t>的排它性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如何打动人：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首先打动自己 </a:t>
            </a:r>
            <a:r>
              <a:rPr lang="en-US" altLang="zh-CN" dirty="0"/>
              <a:t>– </a:t>
            </a:r>
            <a:r>
              <a:rPr lang="zh-CN" altLang="en-US" dirty="0"/>
              <a:t>源自自己真实深刻的生活体验</a:t>
            </a:r>
            <a:endParaRPr lang="en-US" altLang="zh-CN" dirty="0"/>
          </a:p>
          <a:p>
            <a:pPr lvl="2"/>
            <a:r>
              <a:rPr lang="zh-CN" altLang="en-US" dirty="0"/>
              <a:t>到底是（）先走出虚拟世界，还是（）先走进虚拟世界？</a:t>
            </a:r>
            <a:endParaRPr lang="en-US" altLang="zh-CN" dirty="0"/>
          </a:p>
          <a:p>
            <a:pPr lvl="2"/>
            <a:r>
              <a:rPr lang="zh-CN" altLang="en-US" b="1" dirty="0"/>
              <a:t>借助文学艺术作品去扩大共情</a:t>
            </a:r>
            <a:endParaRPr lang="en-US" altLang="zh-CN" b="1" dirty="0"/>
          </a:p>
          <a:p>
            <a:pPr lvl="1"/>
            <a:r>
              <a:rPr lang="zh-CN" altLang="en-US" b="1" dirty="0"/>
              <a:t>（扫除）盲点：</a:t>
            </a:r>
            <a:r>
              <a:rPr lang="zh-CN" altLang="en-US" strike="sngStrike" dirty="0"/>
              <a:t>“管理”单用户群体 </a:t>
            </a:r>
            <a:r>
              <a:rPr lang="en-US" altLang="zh-CN" b="1" dirty="0"/>
              <a:t>– </a:t>
            </a:r>
            <a:r>
              <a:rPr lang="zh-CN" altLang="en-US" b="1" dirty="0"/>
              <a:t>“促进”多群体交互</a:t>
            </a:r>
            <a:endParaRPr lang="en-US" altLang="zh-CN" b="1" dirty="0"/>
          </a:p>
          <a:p>
            <a:pPr lvl="2"/>
            <a:r>
              <a:rPr lang="zh-CN" altLang="en-US" b="1" dirty="0"/>
              <a:t>社牛与社恐、阿宅与现充、老师与学生、家长与子女</a:t>
            </a:r>
            <a:endParaRPr lang="en-US" altLang="zh-CN" b="1" dirty="0"/>
          </a:p>
          <a:p>
            <a:pPr lvl="2"/>
            <a:r>
              <a:rPr lang="zh-CN" altLang="en-US" b="1" dirty="0"/>
              <a:t>是否真正促进多用户、多群体之间的互动并创造价值</a:t>
            </a:r>
            <a:endParaRPr lang="en-US" altLang="zh-CN" b="1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竞品：</a:t>
            </a:r>
            <a:r>
              <a:rPr lang="zh-CN" altLang="en-US" dirty="0"/>
              <a:t>比心？</a:t>
            </a:r>
            <a:r>
              <a:rPr lang="en-US" altLang="zh-CN" dirty="0"/>
              <a:t>PR</a:t>
            </a:r>
            <a:r>
              <a:rPr lang="zh-CN" altLang="en-US" dirty="0"/>
              <a:t>服？剧本杀？</a:t>
            </a:r>
            <a:r>
              <a:rPr lang="en-US" altLang="zh-CN" dirty="0" err="1"/>
              <a:t>VTuber</a:t>
            </a:r>
            <a:r>
              <a:rPr lang="zh-CN" altLang="en-US" dirty="0"/>
              <a:t>？</a:t>
            </a:r>
            <a:endParaRPr lang="en-US" altLang="zh-CN" dirty="0"/>
          </a:p>
          <a:p>
            <a:pPr lvl="2"/>
            <a:r>
              <a:rPr lang="zh-CN" altLang="en-US" dirty="0"/>
              <a:t>除了</a:t>
            </a:r>
            <a:r>
              <a:rPr lang="zh-CN" altLang="en-US" dirty="0">
                <a:solidFill>
                  <a:srgbClr val="FF0000"/>
                </a:solidFill>
              </a:rPr>
              <a:t>相关小众产品</a:t>
            </a:r>
            <a:r>
              <a:rPr lang="zh-CN" altLang="en-US" dirty="0"/>
              <a:t>外，</a:t>
            </a:r>
            <a:r>
              <a:rPr lang="zh-CN" altLang="en-US" dirty="0">
                <a:solidFill>
                  <a:srgbClr val="FF0000"/>
                </a:solidFill>
              </a:rPr>
              <a:t>一切有利于选题思考的新闻与艺术作品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i="1" dirty="0"/>
              <a:t>第一次作业收集后将统计落实未组队同学</a:t>
            </a:r>
            <a:endParaRPr lang="en-US" altLang="zh-CN" i="1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B807B4-93FF-4755-A73C-7A0A2FF8F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97" y="964167"/>
            <a:ext cx="8448206" cy="1558407"/>
          </a:xfrm>
          <a:prstGeom prst="rect">
            <a:avLst/>
          </a:prstGeom>
        </p:spPr>
      </p:pic>
      <p:pic>
        <p:nvPicPr>
          <p:cNvPr id="1026" name="Picture 2" descr="朽木学简介_头像图片-《现视研》 - 白鸟acg">
            <a:extLst>
              <a:ext uri="{FF2B5EF4-FFF2-40B4-BE49-F238E27FC236}">
                <a16:creationId xmlns:a16="http://schemas.microsoft.com/office/drawing/2014/main" id="{93AA80C8-9295-A4B4-B76A-A95916F3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53"/>
            <a:ext cx="2838442" cy="37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A187C9-DDAF-5D16-1927-0CBA34848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42" y="1427397"/>
            <a:ext cx="3303024" cy="334346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478AC4-447D-1EA9-7249-55D931E6A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490" y="2020210"/>
            <a:ext cx="3581510" cy="479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94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5015E-DEB7-439C-9C9D-8D7EC6FF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68E407B8-248A-4A4F-BAA0-B81095B8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1060466"/>
            <a:ext cx="7649076" cy="474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8FCCFB-C864-41B7-9A87-98FB13293E6D}"/>
              </a:ext>
            </a:extLst>
          </p:cNvPr>
          <p:cNvSpPr/>
          <p:nvPr/>
        </p:nvSpPr>
        <p:spPr>
          <a:xfrm>
            <a:off x="5506856" y="3434416"/>
            <a:ext cx="1386038" cy="1074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CHannels</a:t>
            </a:r>
            <a:br>
              <a:rPr lang="en-US" altLang="zh-CN" sz="1350" dirty="0"/>
            </a:br>
            <a:r>
              <a:rPr lang="zh-CN" altLang="en-US" sz="1350" dirty="0"/>
              <a:t>企业与其客户群体沟通、联系、传递价值主张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03F721-F765-4B8C-8DCB-E0F9078E8184}"/>
              </a:ext>
            </a:extLst>
          </p:cNvPr>
          <p:cNvSpPr/>
          <p:nvPr/>
        </p:nvSpPr>
        <p:spPr>
          <a:xfrm>
            <a:off x="5520091" y="1700663"/>
            <a:ext cx="1386038" cy="1074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Customer Relationship </a:t>
            </a:r>
            <a:br>
              <a:rPr lang="en-US" altLang="zh-CN" sz="1350" dirty="0"/>
            </a:br>
            <a:r>
              <a:rPr lang="zh-CN" altLang="en-US" sz="1350" dirty="0"/>
              <a:t>企业针对客户群体建立的客户关系类型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594EC7-297C-4464-9168-7710DF4F2888}"/>
              </a:ext>
            </a:extLst>
          </p:cNvPr>
          <p:cNvSpPr/>
          <p:nvPr/>
        </p:nvSpPr>
        <p:spPr>
          <a:xfrm>
            <a:off x="4015242" y="2359993"/>
            <a:ext cx="1386038" cy="1074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Value Proposition</a:t>
            </a:r>
            <a:br>
              <a:rPr lang="en-US" altLang="zh-CN" sz="1350" dirty="0"/>
            </a:br>
            <a:r>
              <a:rPr lang="zh-CN" altLang="en-US" sz="1350" dirty="0"/>
              <a:t>为客户群体提供能为其创造价值的产品与服务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0AF53-FF1D-42ED-9177-14FBCBC877E9}"/>
              </a:ext>
            </a:extLst>
          </p:cNvPr>
          <p:cNvSpPr/>
          <p:nvPr/>
        </p:nvSpPr>
        <p:spPr>
          <a:xfrm>
            <a:off x="7024941" y="2336372"/>
            <a:ext cx="1386038" cy="1074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Customer</a:t>
            </a:r>
            <a:br>
              <a:rPr lang="en-US" altLang="zh-CN" sz="1350" dirty="0"/>
            </a:br>
            <a:r>
              <a:rPr lang="en-US" altLang="zh-CN" sz="1350" dirty="0"/>
              <a:t>Segments</a:t>
            </a:r>
            <a:br>
              <a:rPr lang="en-US" altLang="zh-CN" sz="1350" dirty="0"/>
            </a:br>
            <a:r>
              <a:rPr lang="zh-CN" altLang="en-US" sz="1350" dirty="0"/>
              <a:t>企业想要获得的和期望服务的目标机构与人群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309210-62AB-4633-89EA-FAB20E415809}"/>
              </a:ext>
            </a:extLst>
          </p:cNvPr>
          <p:cNvSpPr/>
          <p:nvPr/>
        </p:nvSpPr>
        <p:spPr>
          <a:xfrm>
            <a:off x="5827198" y="4599833"/>
            <a:ext cx="1386038" cy="1074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Revenue</a:t>
            </a:r>
            <a:br>
              <a:rPr lang="en-US" altLang="zh-CN" sz="1350" dirty="0"/>
            </a:br>
            <a:r>
              <a:rPr lang="en-US" altLang="zh-CN" sz="1350" dirty="0"/>
              <a:t>Streams</a:t>
            </a:r>
            <a:br>
              <a:rPr lang="en-US" altLang="zh-CN" sz="1350" dirty="0"/>
            </a:br>
            <a:r>
              <a:rPr lang="zh-CN" altLang="en-US" sz="1350" dirty="0"/>
              <a:t>企业从客户群体获得的现金收益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E475B7-EE88-4C46-9561-6B9164FE8BC0}"/>
              </a:ext>
            </a:extLst>
          </p:cNvPr>
          <p:cNvSpPr/>
          <p:nvPr/>
        </p:nvSpPr>
        <p:spPr>
          <a:xfrm>
            <a:off x="2493547" y="3434418"/>
            <a:ext cx="1386038" cy="1100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Key</a:t>
            </a:r>
            <a:br>
              <a:rPr lang="en-US" altLang="zh-CN" sz="1350" dirty="0"/>
            </a:br>
            <a:r>
              <a:rPr lang="en-US" altLang="zh-CN" sz="1350" dirty="0"/>
              <a:t>Resources</a:t>
            </a:r>
            <a:br>
              <a:rPr lang="en-US" altLang="zh-CN" sz="1350" dirty="0"/>
            </a:br>
            <a:r>
              <a:rPr lang="zh-CN" altLang="en-US" sz="1350" dirty="0"/>
              <a:t>保证商业模式顺利运行所需的最重要的资产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26F0B7-145D-4434-AD00-9869EEC087CE}"/>
              </a:ext>
            </a:extLst>
          </p:cNvPr>
          <p:cNvSpPr/>
          <p:nvPr/>
        </p:nvSpPr>
        <p:spPr>
          <a:xfrm>
            <a:off x="2493547" y="1719469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Key</a:t>
            </a:r>
            <a:br>
              <a:rPr lang="en-US" altLang="zh-CN" sz="1350" dirty="0"/>
            </a:br>
            <a:r>
              <a:rPr lang="en-US" altLang="zh-CN" sz="1350" dirty="0"/>
              <a:t>Activities</a:t>
            </a:r>
            <a:br>
              <a:rPr lang="en-US" altLang="zh-CN" sz="1350" dirty="0"/>
            </a:br>
            <a:r>
              <a:rPr lang="zh-CN" altLang="en-US" sz="1350" dirty="0"/>
              <a:t>保证商业模式顺利运行所需做的最重要的事情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DC09CE-B67A-4D40-B41D-A2304C5FDDF3}"/>
              </a:ext>
            </a:extLst>
          </p:cNvPr>
          <p:cNvSpPr/>
          <p:nvPr/>
        </p:nvSpPr>
        <p:spPr>
          <a:xfrm>
            <a:off x="992161" y="2347960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Key</a:t>
            </a:r>
            <a:br>
              <a:rPr lang="en-US" altLang="zh-CN" sz="1350" dirty="0"/>
            </a:br>
            <a:r>
              <a:rPr lang="en-US" altLang="zh-CN" sz="1350" dirty="0"/>
              <a:t>Partnership</a:t>
            </a:r>
            <a:br>
              <a:rPr lang="en-US" altLang="zh-CN" sz="1350" dirty="0"/>
            </a:br>
            <a:r>
              <a:rPr lang="zh-CN" altLang="en-US" sz="1350" dirty="0"/>
              <a:t>保证商业模式顺利运行的供应商与合作伙伴网络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D4AB5D-5FFA-4DD2-A5E4-827A9CEA1447}"/>
              </a:ext>
            </a:extLst>
          </p:cNvPr>
          <p:cNvSpPr/>
          <p:nvPr/>
        </p:nvSpPr>
        <p:spPr>
          <a:xfrm>
            <a:off x="2486325" y="4599833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Cost</a:t>
            </a:r>
            <a:br>
              <a:rPr lang="en-US" altLang="zh-CN" sz="1350" dirty="0"/>
            </a:br>
            <a:r>
              <a:rPr lang="en-US" altLang="zh-CN" sz="1350" dirty="0"/>
              <a:t>Structure</a:t>
            </a:r>
            <a:br>
              <a:rPr lang="en-US" altLang="zh-CN" sz="1350" dirty="0"/>
            </a:br>
            <a:r>
              <a:rPr lang="zh-CN" altLang="en-US" sz="1350" dirty="0"/>
              <a:t>运营一个商业模式所发生的全部成本</a:t>
            </a:r>
          </a:p>
        </p:txBody>
      </p:sp>
    </p:spTree>
    <p:extLst>
      <p:ext uri="{BB962C8B-B14F-4D97-AF65-F5344CB8AC3E}">
        <p14:creationId xmlns:p14="http://schemas.microsoft.com/office/powerpoint/2010/main" val="380463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42900-5407-4187-8089-7012316D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026"/>
            <a:ext cx="7886700" cy="65502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核心资源 </a:t>
            </a:r>
            <a:r>
              <a:rPr lang="en-US" altLang="zh-CN" dirty="0"/>
              <a:t>Key Resources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4E730A-6F67-4AB1-B6CE-33D75489D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0147"/>
            <a:ext cx="8237054" cy="567882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保证一个商业模式顺利运行所需的最重要的资产</a:t>
            </a:r>
            <a:endParaRPr lang="en-US" altLang="zh-CN" dirty="0"/>
          </a:p>
          <a:p>
            <a:pPr lvl="1"/>
            <a:r>
              <a:rPr lang="zh-CN" altLang="en-US" dirty="0"/>
              <a:t>用于：价值主张的创造与提供、开拓市场、维护客户关系并获益</a:t>
            </a:r>
            <a:endParaRPr lang="en-US" altLang="zh-CN" dirty="0"/>
          </a:p>
          <a:p>
            <a:pPr lvl="1"/>
            <a:r>
              <a:rPr lang="zh-CN" altLang="en-US" i="1" dirty="0"/>
              <a:t>可以“自主拥有”或者“寻求合作”</a:t>
            </a:r>
            <a:endParaRPr lang="en-US" altLang="zh-CN" i="1" dirty="0"/>
          </a:p>
          <a:p>
            <a:pPr lvl="2"/>
            <a:r>
              <a:rPr lang="zh-CN" altLang="en-US" b="1" dirty="0"/>
              <a:t>“核心”意味着稀缺与不可替代，需要花费巨大的成本维系</a:t>
            </a:r>
            <a:endParaRPr lang="en-US" altLang="zh-CN" b="1" dirty="0"/>
          </a:p>
          <a:p>
            <a:pPr lvl="3"/>
            <a:r>
              <a:rPr lang="zh-CN" altLang="en-US" sz="1900" dirty="0">
                <a:solidFill>
                  <a:srgbClr val="FF0000"/>
                </a:solidFill>
              </a:rPr>
              <a:t>核心中的核心：对细分客户的认知和对价值主张的塑造</a:t>
            </a:r>
            <a:endParaRPr lang="en-US" altLang="zh-CN" sz="1900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“拥有”意味着额外的管理、折旧和“故障”，“合作”意味着让出的利润空间与颠覆式的生存危机 </a:t>
            </a:r>
            <a:r>
              <a:rPr lang="en-US" altLang="zh-CN" dirty="0"/>
              <a:t>– </a:t>
            </a:r>
            <a:r>
              <a:rPr lang="zh-CN" altLang="en-US" dirty="0"/>
              <a:t>从“核心”向外扩展：拥有 </a:t>
            </a:r>
            <a:r>
              <a:rPr lang="en-US" altLang="zh-CN" dirty="0"/>
              <a:t>– </a:t>
            </a:r>
            <a:r>
              <a:rPr lang="zh-CN" altLang="en-US" dirty="0"/>
              <a:t>合作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类型</a:t>
            </a:r>
            <a:endParaRPr lang="en-US" altLang="zh-CN" dirty="0"/>
          </a:p>
          <a:p>
            <a:pPr lvl="1"/>
            <a:r>
              <a:rPr lang="zh-CN" altLang="en-US" dirty="0"/>
              <a:t>实物资源</a:t>
            </a:r>
            <a:r>
              <a:rPr lang="en-US" altLang="zh-CN" dirty="0"/>
              <a:t> physical</a:t>
            </a:r>
            <a:r>
              <a:rPr lang="zh-CN" altLang="en-US" dirty="0"/>
              <a:t>：生产设备、房屋、车辆、机器、系统、销售点管理系统、</a:t>
            </a:r>
            <a:r>
              <a:rPr lang="zh-CN" altLang="en-US" b="1" dirty="0"/>
              <a:t>分销渠道</a:t>
            </a:r>
            <a:r>
              <a:rPr lang="zh-CN" altLang="en-US" dirty="0"/>
              <a:t>（</a:t>
            </a:r>
            <a:r>
              <a:rPr lang="zh-CN" altLang="en-US" i="1" dirty="0"/>
              <a:t>腾讯：流量的“低吸高抛”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知识性资源 </a:t>
            </a:r>
            <a:r>
              <a:rPr lang="en-US" altLang="zh-CN" dirty="0"/>
              <a:t>intellectual</a:t>
            </a:r>
            <a:r>
              <a:rPr lang="zh-CN" altLang="en-US" dirty="0"/>
              <a:t>：品牌（可口可乐）、专利（高通与华为）、知识产权与体系（微软、</a:t>
            </a:r>
            <a:r>
              <a:rPr lang="en-US" altLang="zh-CN" dirty="0"/>
              <a:t>SAP</a:t>
            </a:r>
            <a:r>
              <a:rPr lang="zh-CN" altLang="en-US" dirty="0"/>
              <a:t>、安卓</a:t>
            </a:r>
            <a:r>
              <a:rPr lang="en-US" altLang="zh-CN" dirty="0"/>
              <a:t>/</a:t>
            </a:r>
            <a:r>
              <a:rPr lang="zh-CN" altLang="en-US" dirty="0"/>
              <a:t>苹果）</a:t>
            </a:r>
            <a:endParaRPr lang="en-US" altLang="zh-CN" dirty="0"/>
          </a:p>
          <a:p>
            <a:pPr lvl="1"/>
            <a:r>
              <a:rPr lang="zh-CN" altLang="en-US" dirty="0"/>
              <a:t>人力资源 </a:t>
            </a:r>
            <a:r>
              <a:rPr lang="en-US" altLang="zh-CN" dirty="0"/>
              <a:t>human</a:t>
            </a:r>
            <a:r>
              <a:rPr lang="zh-CN" altLang="en-US" dirty="0"/>
              <a:t>：普遍存在，对于创新性和知识密集产业最重要（如</a:t>
            </a:r>
            <a:r>
              <a:rPr lang="en-US" altLang="zh-CN" dirty="0"/>
              <a:t>IT</a:t>
            </a:r>
            <a:r>
              <a:rPr lang="zh-CN" altLang="en-US" dirty="0"/>
              <a:t>业），出色的营销团队</a:t>
            </a:r>
            <a:endParaRPr lang="en-US" altLang="zh-CN" dirty="0"/>
          </a:p>
          <a:p>
            <a:pPr lvl="1"/>
            <a:r>
              <a:rPr lang="zh-CN" altLang="en-US" dirty="0"/>
              <a:t>金融资源 </a:t>
            </a:r>
            <a:r>
              <a:rPr lang="en-US" altLang="zh-CN" dirty="0"/>
              <a:t>financial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sz="2100" dirty="0"/>
              <a:t>内部：花呗、车贷、互联网金融 </a:t>
            </a:r>
            <a:r>
              <a:rPr lang="en-US" altLang="zh-CN" sz="2100" dirty="0"/>
              <a:t>– </a:t>
            </a:r>
            <a:r>
              <a:rPr lang="zh-CN" altLang="en-US" sz="2100" dirty="0"/>
              <a:t>“润滑”消费与经营，电商标配</a:t>
            </a:r>
            <a:endParaRPr lang="en-US" altLang="zh-CN" sz="2100" dirty="0"/>
          </a:p>
          <a:p>
            <a:pPr lvl="2"/>
            <a:r>
              <a:rPr lang="zh-CN" altLang="en-US" sz="2100" dirty="0"/>
              <a:t>外部：</a:t>
            </a:r>
            <a:r>
              <a:rPr lang="zh-CN" altLang="en-US" sz="2100" b="1" dirty="0"/>
              <a:t>风险投资（国资）</a:t>
            </a:r>
            <a:r>
              <a:rPr lang="zh-CN" altLang="en-US" sz="2100" dirty="0"/>
              <a:t>、资本市场</a:t>
            </a:r>
            <a:r>
              <a:rPr lang="zh-CN" altLang="en-US" sz="2100" b="1" dirty="0"/>
              <a:t> </a:t>
            </a:r>
            <a:r>
              <a:rPr lang="en-US" altLang="zh-CN" sz="2100" dirty="0"/>
              <a:t>- </a:t>
            </a:r>
            <a:r>
              <a:rPr lang="zh-CN" altLang="en-US" sz="2100" dirty="0"/>
              <a:t>助力创新企业快速成长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7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60491-7A01-4CCC-8D95-938B87C0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278"/>
            <a:ext cx="7886700" cy="66746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核心资源的进一步讨论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D1D360-BCEB-4ABF-820E-78B58E6B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4" y="895740"/>
            <a:ext cx="9025812" cy="589072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大厂的“屯人”竞争</a:t>
            </a:r>
            <a:endParaRPr lang="en-US" altLang="zh-CN" dirty="0"/>
          </a:p>
          <a:p>
            <a:pPr lvl="1"/>
            <a:r>
              <a:rPr lang="en-US" altLang="zh-CN" dirty="0"/>
              <a:t>2022</a:t>
            </a:r>
            <a:r>
              <a:rPr lang="zh-CN" altLang="en-US" dirty="0"/>
              <a:t>年以前：挖友商墙角 </a:t>
            </a:r>
            <a:r>
              <a:rPr lang="en-US" altLang="zh-CN" dirty="0"/>
              <a:t>+ </a:t>
            </a:r>
            <a:r>
              <a:rPr lang="zh-CN" altLang="en-US" dirty="0"/>
              <a:t>高薪囤积实习生、应届生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2018</a:t>
            </a:r>
            <a:r>
              <a:rPr lang="zh-CN" altLang="en-US" dirty="0">
                <a:solidFill>
                  <a:srgbClr val="FF0000"/>
                </a:solidFill>
              </a:rPr>
              <a:t>互联网风潮降温后出现薪资与招聘人数同时增长的异常现象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基于人力核心资源的相互竞争（简称圈养）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表面：大厂“公务员化”；实际：圈养</a:t>
            </a:r>
            <a:r>
              <a:rPr lang="en-US" altLang="zh-CN" dirty="0"/>
              <a:t>+</a:t>
            </a:r>
            <a:r>
              <a:rPr lang="zh-CN" altLang="en-US" dirty="0"/>
              <a:t>考核</a:t>
            </a:r>
            <a:r>
              <a:rPr lang="en-US" altLang="zh-CN" dirty="0"/>
              <a:t>+</a:t>
            </a:r>
            <a:r>
              <a:rPr lang="zh-CN" altLang="en-US" dirty="0"/>
              <a:t>“输送人才”</a:t>
            </a:r>
            <a:endParaRPr lang="en-US" altLang="zh-CN" dirty="0"/>
          </a:p>
          <a:p>
            <a:pPr lvl="2"/>
            <a:r>
              <a:rPr lang="zh-CN" altLang="en-US" dirty="0"/>
              <a:t>“互联网寒冬”来临时优先“毕业”的：非核心业务部门</a:t>
            </a:r>
            <a:r>
              <a:rPr lang="en-US" altLang="zh-CN" dirty="0"/>
              <a:t>+</a:t>
            </a:r>
            <a:r>
              <a:rPr lang="zh-CN" altLang="en-US" dirty="0"/>
              <a:t>普通实习生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劳动力高价的来源：“赛道稳定程度” 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对个人创造力的依赖程度</a:t>
            </a:r>
            <a:endParaRPr lang="en-US" altLang="zh-CN" dirty="0"/>
          </a:p>
          <a:p>
            <a:pPr lvl="2"/>
            <a:r>
              <a:rPr lang="zh-CN" altLang="en-US" dirty="0"/>
              <a:t>举例：芯片制造与芯片设计，</a:t>
            </a:r>
            <a:r>
              <a:rPr lang="en-US" altLang="zh-CN" dirty="0"/>
              <a:t>IT</a:t>
            </a:r>
            <a:r>
              <a:rPr lang="zh-CN" altLang="en-US" dirty="0"/>
              <a:t>开发</a:t>
            </a:r>
            <a:r>
              <a:rPr lang="en-US" altLang="zh-CN" dirty="0"/>
              <a:t>/</a:t>
            </a:r>
            <a:r>
              <a:rPr lang="zh-CN" altLang="en-US" dirty="0"/>
              <a:t>产品</a:t>
            </a:r>
            <a:r>
              <a:rPr lang="en-US" altLang="zh-CN" dirty="0"/>
              <a:t>/</a:t>
            </a:r>
            <a:r>
              <a:rPr lang="zh-CN" altLang="en-US" dirty="0"/>
              <a:t>算法</a:t>
            </a:r>
            <a:r>
              <a:rPr lang="en-US" altLang="zh-CN" dirty="0"/>
              <a:t>/</a:t>
            </a:r>
            <a:r>
              <a:rPr lang="zh-CN" altLang="en-US" dirty="0"/>
              <a:t>金融，体制</a:t>
            </a:r>
            <a:r>
              <a:rPr lang="en-US" altLang="zh-CN" dirty="0"/>
              <a:t>/</a:t>
            </a:r>
            <a:r>
              <a:rPr lang="zh-CN" altLang="en-US" dirty="0"/>
              <a:t>公司</a:t>
            </a:r>
            <a:r>
              <a:rPr lang="en-US" altLang="zh-CN" dirty="0"/>
              <a:t>/</a:t>
            </a:r>
            <a:r>
              <a:rPr lang="zh-CN" altLang="en-US" dirty="0"/>
              <a:t>科研</a:t>
            </a:r>
            <a:r>
              <a:rPr lang="en-US" altLang="zh-CN" dirty="0"/>
              <a:t>/</a:t>
            </a:r>
            <a:r>
              <a:rPr lang="zh-CN" altLang="en-US" dirty="0"/>
              <a:t>创业</a:t>
            </a:r>
            <a:endParaRPr lang="en-US" altLang="zh-CN" b="1" dirty="0">
              <a:solidFill>
                <a:srgbClr val="7030A0"/>
              </a:solidFill>
            </a:endParaRPr>
          </a:p>
          <a:p>
            <a:pPr lvl="2"/>
            <a:r>
              <a:rPr lang="zh-CN" altLang="en-US" dirty="0"/>
              <a:t>如何应对：</a:t>
            </a:r>
            <a:r>
              <a:rPr lang="zh-CN" altLang="en-US" b="1" dirty="0">
                <a:solidFill>
                  <a:srgbClr val="00B0F0"/>
                </a:solidFill>
              </a:rPr>
              <a:t>持续知识体系构建下的“肉食者鄙” </a:t>
            </a:r>
            <a:r>
              <a:rPr lang="en-US" altLang="zh-CN" b="1" dirty="0">
                <a:solidFill>
                  <a:srgbClr val="00B0F0"/>
                </a:solidFill>
              </a:rPr>
              <a:t>– </a:t>
            </a:r>
            <a:r>
              <a:rPr lang="zh-CN" altLang="en-US" b="1" dirty="0">
                <a:solidFill>
                  <a:srgbClr val="00B0F0"/>
                </a:solidFill>
              </a:rPr>
              <a:t>初步能够观察互联网市场的持续变化</a:t>
            </a:r>
            <a:r>
              <a:rPr lang="en-US" altLang="zh-CN" dirty="0"/>
              <a:t>+</a:t>
            </a:r>
            <a:r>
              <a:rPr lang="zh-CN" altLang="en-US" b="1" dirty="0">
                <a:solidFill>
                  <a:srgbClr val="00B050"/>
                </a:solidFill>
              </a:rPr>
              <a:t>“适当追求赛道风险” </a:t>
            </a:r>
            <a:r>
              <a:rPr lang="en-US" altLang="zh-CN" b="1" dirty="0">
                <a:solidFill>
                  <a:srgbClr val="00B050"/>
                </a:solidFill>
              </a:rPr>
              <a:t>– </a:t>
            </a:r>
            <a:r>
              <a:rPr lang="zh-CN" altLang="en-US" b="1" dirty="0">
                <a:solidFill>
                  <a:srgbClr val="00B050"/>
                </a:solidFill>
              </a:rPr>
              <a:t>选择对个人创造力依赖强的业务领域</a:t>
            </a:r>
            <a:r>
              <a:rPr lang="en-US" altLang="zh-CN" dirty="0"/>
              <a:t>+</a:t>
            </a:r>
            <a:r>
              <a:rPr lang="zh-CN" altLang="en-US" b="1" dirty="0">
                <a:solidFill>
                  <a:srgbClr val="7030A0"/>
                </a:solidFill>
              </a:rPr>
              <a:t>“无限进步” </a:t>
            </a:r>
            <a:r>
              <a:rPr lang="en-US" altLang="zh-CN" b="1" dirty="0">
                <a:solidFill>
                  <a:srgbClr val="7030A0"/>
                </a:solidFill>
              </a:rPr>
              <a:t>– </a:t>
            </a:r>
            <a:r>
              <a:rPr lang="zh-CN" altLang="en-US" b="1" dirty="0">
                <a:solidFill>
                  <a:srgbClr val="7030A0"/>
                </a:solidFill>
              </a:rPr>
              <a:t>面向个人长期持续进步（能够应对未知）的学习与工作 </a:t>
            </a:r>
            <a:r>
              <a:rPr lang="en-US" altLang="zh-CN" b="1" dirty="0">
                <a:solidFill>
                  <a:srgbClr val="7030A0"/>
                </a:solidFill>
              </a:rPr>
              <a:t>– </a:t>
            </a:r>
            <a:r>
              <a:rPr lang="zh-CN" altLang="en-US" b="1" dirty="0">
                <a:solidFill>
                  <a:srgbClr val="FF0000"/>
                </a:solidFill>
              </a:rPr>
              <a:t>会点大厂不太会的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sz="100" dirty="0"/>
          </a:p>
          <a:p>
            <a:r>
              <a:rPr lang="zh-CN" altLang="en-US" dirty="0"/>
              <a:t>风投的利弊</a:t>
            </a:r>
            <a:endParaRPr lang="en-US" altLang="zh-CN" dirty="0"/>
          </a:p>
          <a:p>
            <a:pPr lvl="1"/>
            <a:r>
              <a:rPr lang="zh-CN" altLang="en-US" dirty="0"/>
              <a:t>商业模式初步可行前提下的扶植验证与大规模复制</a:t>
            </a:r>
            <a:endParaRPr lang="en-US" altLang="zh-CN" dirty="0"/>
          </a:p>
          <a:p>
            <a:pPr lvl="2"/>
            <a:r>
              <a:rPr lang="zh-CN" altLang="en-US" dirty="0"/>
              <a:t>互联网</a:t>
            </a:r>
            <a:r>
              <a:rPr lang="en-US" altLang="zh-CN" dirty="0"/>
              <a:t>+</a:t>
            </a:r>
            <a:r>
              <a:rPr lang="zh-CN" altLang="en-US" dirty="0"/>
              <a:t>时代创新的关键要素（钱</a:t>
            </a:r>
            <a:r>
              <a:rPr lang="en-US" altLang="zh-CN" dirty="0"/>
              <a:t>+</a:t>
            </a:r>
            <a:r>
              <a:rPr lang="zh-CN" altLang="en-US" dirty="0"/>
              <a:t>人</a:t>
            </a:r>
            <a:r>
              <a:rPr lang="en-US" altLang="zh-CN" dirty="0"/>
              <a:t>+</a:t>
            </a:r>
            <a:r>
              <a:rPr lang="zh-CN" altLang="en-US" dirty="0"/>
              <a:t>资源</a:t>
            </a:r>
            <a:r>
              <a:rPr lang="en-US" altLang="zh-CN" dirty="0"/>
              <a:t>+</a:t>
            </a:r>
            <a:r>
              <a:rPr lang="zh-CN" altLang="en-US" dirty="0"/>
              <a:t>渠道）</a:t>
            </a:r>
            <a:endParaRPr lang="en-US" altLang="zh-CN" dirty="0"/>
          </a:p>
          <a:p>
            <a:pPr lvl="2"/>
            <a:r>
              <a:rPr lang="zh-CN" altLang="en-US" dirty="0"/>
              <a:t>流派：赛道 </a:t>
            </a:r>
            <a:r>
              <a:rPr lang="en-US" altLang="zh-CN" dirty="0"/>
              <a:t>vs. </a:t>
            </a:r>
            <a:r>
              <a:rPr lang="zh-CN" altLang="en-US" dirty="0"/>
              <a:t>赛车 </a:t>
            </a:r>
            <a:r>
              <a:rPr lang="en-US" altLang="zh-CN" dirty="0"/>
              <a:t>vs.</a:t>
            </a:r>
            <a:r>
              <a:rPr lang="zh-CN" altLang="en-US" dirty="0"/>
              <a:t> 赛手</a:t>
            </a:r>
            <a:endParaRPr lang="en-US" altLang="zh-CN" dirty="0"/>
          </a:p>
          <a:p>
            <a:pPr lvl="1"/>
            <a:r>
              <a:rPr lang="zh-CN" altLang="en-US" b="1" dirty="0"/>
              <a:t>资金使用效率</a:t>
            </a:r>
            <a:r>
              <a:rPr lang="zh-CN" altLang="en-US" dirty="0"/>
              <a:t>决定</a:t>
            </a:r>
            <a:r>
              <a:rPr lang="zh-CN" altLang="en-US" dirty="0">
                <a:solidFill>
                  <a:srgbClr val="FF0000"/>
                </a:solidFill>
              </a:rPr>
              <a:t>风投追求确定性的结果</a:t>
            </a:r>
            <a:r>
              <a:rPr lang="zh-CN" altLang="en-US" dirty="0"/>
              <a:t>：</a:t>
            </a:r>
            <a:r>
              <a:rPr lang="zh-CN" altLang="en-US" i="1" dirty="0"/>
              <a:t>要么赢，要么毁灭</a:t>
            </a:r>
            <a:endParaRPr lang="en-US" altLang="zh-CN" i="1" dirty="0"/>
          </a:p>
          <a:p>
            <a:pPr lvl="2"/>
            <a:r>
              <a:rPr lang="zh-CN" altLang="en-US" dirty="0"/>
              <a:t>天性重“复制”、重“退出”（接盘或上市）导致的“信托化”、“泡沫化”</a:t>
            </a:r>
            <a:endParaRPr lang="en-US" altLang="zh-CN" dirty="0"/>
          </a:p>
          <a:p>
            <a:pPr lvl="2"/>
            <a:r>
              <a:rPr lang="zh-CN" altLang="en-US" dirty="0"/>
              <a:t>容易诱发：拔苗助长</a:t>
            </a:r>
            <a:r>
              <a:rPr lang="en-US" altLang="zh-CN" dirty="0"/>
              <a:t>+</a:t>
            </a:r>
            <a:r>
              <a:rPr lang="zh-CN" altLang="en-US" dirty="0"/>
              <a:t>无序竞争</a:t>
            </a:r>
            <a:r>
              <a:rPr lang="en-US" altLang="zh-CN" dirty="0"/>
              <a:t>+</a:t>
            </a:r>
            <a:r>
              <a:rPr lang="zh-CN" altLang="en-US" dirty="0"/>
              <a:t>垄断兼并</a:t>
            </a:r>
            <a:r>
              <a:rPr lang="en-US" altLang="zh-CN" dirty="0"/>
              <a:t>/</a:t>
            </a:r>
            <a:r>
              <a:rPr lang="zh-CN" altLang="en-US" dirty="0"/>
              <a:t>一地鸡毛</a:t>
            </a:r>
            <a:r>
              <a:rPr lang="en-US" altLang="zh-CN" dirty="0"/>
              <a:t>+</a:t>
            </a:r>
            <a:r>
              <a:rPr lang="zh-CN" altLang="en-US" b="1" dirty="0"/>
              <a:t>压制创新</a:t>
            </a:r>
            <a:endParaRPr lang="en-US" altLang="zh-CN" b="1" dirty="0"/>
          </a:p>
          <a:p>
            <a:pPr lvl="2"/>
            <a:r>
              <a:rPr lang="zh-CN" altLang="en-US" dirty="0"/>
              <a:t>“元宇宙”和</a:t>
            </a:r>
            <a:r>
              <a:rPr lang="en-US" altLang="zh-CN" dirty="0"/>
              <a:t>Web 3.0</a:t>
            </a:r>
            <a:r>
              <a:rPr lang="zh-CN" altLang="en-US" dirty="0"/>
              <a:t>的某种必然性：多项风投技术投资的</a:t>
            </a:r>
            <a:r>
              <a:rPr lang="zh-CN" altLang="en-US" b="1" i="1" dirty="0"/>
              <a:t>逻辑延伸（而非用户需要）</a:t>
            </a:r>
            <a:endParaRPr lang="en-US" altLang="zh-CN" b="1" i="1" dirty="0"/>
          </a:p>
          <a:p>
            <a:pPr lvl="1"/>
            <a:r>
              <a:rPr lang="zh-CN" altLang="en-US" dirty="0"/>
              <a:t>本轮“互联网寒冬”的重要诱因 </a:t>
            </a:r>
            <a:r>
              <a:rPr lang="en-US" altLang="zh-CN" dirty="0"/>
              <a:t>– </a:t>
            </a:r>
            <a:r>
              <a:rPr lang="zh-CN" altLang="en-US" dirty="0"/>
              <a:t>被美元回流与美股脱钩打断的“烧钱扩张”</a:t>
            </a:r>
            <a:endParaRPr lang="en-US" altLang="zh-CN" dirty="0"/>
          </a:p>
          <a:p>
            <a:pPr lvl="2"/>
            <a:r>
              <a:rPr lang="zh-CN" altLang="en-US" dirty="0"/>
              <a:t>调整后的各家互联网大厂经营情况并不弱 </a:t>
            </a:r>
            <a:r>
              <a:rPr lang="en-US" altLang="zh-CN" dirty="0"/>
              <a:t>– </a:t>
            </a:r>
            <a:r>
              <a:rPr lang="zh-CN" altLang="en-US" dirty="0"/>
              <a:t>疫情红利与暂停烧钱</a:t>
            </a:r>
            <a:endParaRPr lang="en-US" altLang="zh-CN" dirty="0"/>
          </a:p>
          <a:p>
            <a:pPr lvl="2"/>
            <a:r>
              <a:rPr lang="zh-CN" altLang="en-US" dirty="0"/>
              <a:t>相当长时间内工作只会更</a:t>
            </a:r>
            <a:r>
              <a:rPr lang="zh-CN" altLang="en-US" strike="sngStrike" dirty="0"/>
              <a:t>“卷”</a:t>
            </a:r>
            <a:r>
              <a:rPr lang="zh-CN" altLang="en-US" dirty="0"/>
              <a:t> </a:t>
            </a:r>
            <a:r>
              <a:rPr lang="zh-CN" altLang="en-US" b="1" dirty="0"/>
              <a:t>繁重</a:t>
            </a:r>
            <a:endParaRPr lang="en-US" altLang="zh-CN" b="1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806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32F70-C83E-440E-B100-08C2F23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关键业务 </a:t>
            </a:r>
            <a:r>
              <a:rPr lang="en-US" altLang="zh-CN" dirty="0"/>
              <a:t>Key Activities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9C487-0EA7-4BE3-8941-E0DB3F31B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6" y="1480457"/>
            <a:ext cx="8932506" cy="5243804"/>
          </a:xfrm>
        </p:spPr>
        <p:txBody>
          <a:bodyPr>
            <a:normAutofit/>
          </a:bodyPr>
          <a:lstStyle/>
          <a:p>
            <a:r>
              <a:rPr lang="zh-CN" altLang="en-US" dirty="0"/>
              <a:t>保障其商业模式正常运行所需做的最重要的事情</a:t>
            </a:r>
            <a:endParaRPr lang="en-US" altLang="zh-CN" dirty="0"/>
          </a:p>
          <a:p>
            <a:pPr lvl="1"/>
            <a:r>
              <a:rPr lang="zh-CN" altLang="en-US" dirty="0"/>
              <a:t>价值主张、获得市场、客户关系与收益</a:t>
            </a:r>
            <a:endParaRPr lang="en-US" altLang="zh-CN" dirty="0"/>
          </a:p>
          <a:p>
            <a:pPr lvl="1"/>
            <a:r>
              <a:rPr lang="zh-CN" altLang="en-US" i="1" dirty="0"/>
              <a:t>与价值主张强相关，价值主张的具象化</a:t>
            </a:r>
            <a:endParaRPr lang="en-US" altLang="zh-CN" i="1" dirty="0"/>
          </a:p>
          <a:p>
            <a:r>
              <a:rPr lang="zh-CN" altLang="en-US" dirty="0"/>
              <a:t>类型</a:t>
            </a:r>
            <a:endParaRPr lang="en-US" altLang="zh-CN" dirty="0"/>
          </a:p>
          <a:p>
            <a:pPr lvl="1"/>
            <a:r>
              <a:rPr lang="zh-CN" altLang="en-US" dirty="0"/>
              <a:t>生产 </a:t>
            </a:r>
            <a:r>
              <a:rPr lang="en-US" altLang="zh-CN" dirty="0"/>
              <a:t>production</a:t>
            </a:r>
            <a:r>
              <a:rPr lang="zh-CN" altLang="en-US" dirty="0"/>
              <a:t>：包含分销网络、渠道等</a:t>
            </a:r>
            <a:endParaRPr lang="en-US" altLang="zh-CN" dirty="0"/>
          </a:p>
          <a:p>
            <a:pPr lvl="1"/>
            <a:r>
              <a:rPr lang="zh-CN" altLang="en-US" dirty="0"/>
              <a:t>解决方案 </a:t>
            </a:r>
            <a:r>
              <a:rPr lang="en-US" altLang="zh-CN" dirty="0"/>
              <a:t>problem solving</a:t>
            </a:r>
            <a:r>
              <a:rPr lang="zh-CN" altLang="en-US" dirty="0"/>
              <a:t>：知识管理与持续的培训</a:t>
            </a:r>
            <a:endParaRPr lang="en-US" altLang="zh-CN" dirty="0"/>
          </a:p>
          <a:p>
            <a:pPr lvl="1"/>
            <a:r>
              <a:rPr lang="zh-CN" altLang="en-US" dirty="0"/>
              <a:t>平台</a:t>
            </a:r>
            <a:r>
              <a:rPr lang="en-US" altLang="zh-CN" dirty="0"/>
              <a:t>/</a:t>
            </a:r>
            <a:r>
              <a:rPr lang="zh-CN" altLang="en-US" dirty="0"/>
              <a:t>网络 </a:t>
            </a:r>
            <a:r>
              <a:rPr lang="en-US" altLang="zh-CN" dirty="0"/>
              <a:t>platform/network</a:t>
            </a:r>
            <a:r>
              <a:rPr lang="zh-CN" altLang="en-US" dirty="0"/>
              <a:t>：</a:t>
            </a:r>
            <a:r>
              <a:rPr lang="en-US" altLang="zh-CN" dirty="0"/>
              <a:t>XX</a:t>
            </a:r>
            <a:r>
              <a:rPr lang="zh-CN" altLang="en-US" dirty="0"/>
              <a:t>网、</a:t>
            </a:r>
            <a:r>
              <a:rPr lang="en-US" altLang="zh-CN" dirty="0"/>
              <a:t>Visa</a:t>
            </a:r>
            <a:r>
              <a:rPr lang="zh-CN" altLang="en-US" dirty="0"/>
              <a:t>卡、操作系统、应用商店、游戏平台</a:t>
            </a:r>
          </a:p>
        </p:txBody>
      </p:sp>
    </p:spTree>
    <p:extLst>
      <p:ext uri="{BB962C8B-B14F-4D97-AF65-F5344CB8AC3E}">
        <p14:creationId xmlns:p14="http://schemas.microsoft.com/office/powerpoint/2010/main" val="388843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22E32-485C-EC9A-505F-23F1000E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关键业务的进一步讨论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71A35-D1F8-AD71-548C-FBFAB09EB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“企业急需构建自身技术护城河”</a:t>
            </a:r>
            <a:endParaRPr lang="en-US" altLang="zh-CN" dirty="0"/>
          </a:p>
          <a:p>
            <a:pPr lvl="1"/>
            <a:r>
              <a:rPr lang="zh-CN" altLang="en-US" dirty="0"/>
              <a:t>如何实现？全面技术投入一定能促进企业增长？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掌握“核心科技”的一种“正确姿势”</a:t>
            </a:r>
            <a:endParaRPr lang="en-US" altLang="zh-CN" dirty="0"/>
          </a:p>
          <a:p>
            <a:pPr lvl="1"/>
            <a:r>
              <a:rPr lang="zh-CN" altLang="en-US" i="1" dirty="0"/>
              <a:t>商业模式创新 </a:t>
            </a:r>
            <a:r>
              <a:rPr lang="en-US" altLang="zh-CN" i="1" dirty="0"/>
              <a:t>– </a:t>
            </a:r>
            <a:r>
              <a:rPr lang="zh-CN" altLang="en-US" i="1" dirty="0"/>
              <a:t>构建不可替代的关键业务 </a:t>
            </a:r>
            <a:r>
              <a:rPr lang="en-US" altLang="zh-CN" i="1" dirty="0"/>
              <a:t>– </a:t>
            </a:r>
            <a:r>
              <a:rPr lang="zh-CN" altLang="en-US" i="1" dirty="0"/>
              <a:t>支撑服务升级 </a:t>
            </a:r>
            <a:r>
              <a:rPr lang="en-US" altLang="zh-CN" i="1" dirty="0"/>
              <a:t>– </a:t>
            </a:r>
            <a:r>
              <a:rPr lang="zh-CN" altLang="en-US" i="1" dirty="0"/>
              <a:t>基础设施投资</a:t>
            </a:r>
            <a:r>
              <a:rPr lang="en-US" altLang="zh-CN" i="1" dirty="0"/>
              <a:t> –</a:t>
            </a:r>
            <a:r>
              <a:rPr lang="zh-CN" altLang="en-US" i="1" dirty="0"/>
              <a:t>底层技术突破 </a:t>
            </a:r>
            <a:r>
              <a:rPr lang="en-US" altLang="zh-CN" i="1" dirty="0"/>
              <a:t>– </a:t>
            </a:r>
            <a:r>
              <a:rPr lang="zh-CN" altLang="en-US" b="1" i="1" dirty="0"/>
              <a:t>拥有</a:t>
            </a:r>
            <a:r>
              <a:rPr lang="en-US" altLang="zh-CN" b="1" i="1" dirty="0"/>
              <a:t>/</a:t>
            </a:r>
            <a:r>
              <a:rPr lang="zh-CN" altLang="en-US" b="1" i="1" dirty="0"/>
              <a:t>强化核心资源</a:t>
            </a:r>
            <a:endParaRPr lang="en-US" altLang="zh-CN" b="1" i="1" dirty="0"/>
          </a:p>
          <a:p>
            <a:pPr lvl="2"/>
            <a:r>
              <a:rPr lang="zh-CN" altLang="en-US" b="1" i="1" dirty="0"/>
              <a:t>（免交易费换流量）双十一 </a:t>
            </a:r>
            <a:r>
              <a:rPr lang="en-US" altLang="zh-CN" dirty="0"/>
              <a:t>– </a:t>
            </a:r>
            <a:r>
              <a:rPr lang="zh-CN" altLang="en-US" b="1" dirty="0"/>
              <a:t>弹性计算 </a:t>
            </a:r>
            <a:r>
              <a:rPr lang="en-US" altLang="zh-CN" b="1" dirty="0"/>
              <a:t>+ </a:t>
            </a:r>
            <a:r>
              <a:rPr lang="zh-CN" altLang="en-US" b="1" dirty="0"/>
              <a:t>阿里云 </a:t>
            </a:r>
            <a:r>
              <a:rPr lang="en-US" altLang="zh-CN" b="1" dirty="0"/>
              <a:t>+ </a:t>
            </a:r>
            <a:r>
              <a:rPr lang="en-US" altLang="zh-CN" b="1" dirty="0" err="1"/>
              <a:t>OceanBase</a:t>
            </a:r>
            <a:r>
              <a:rPr lang="en-US" altLang="zh-CN" b="1" dirty="0"/>
              <a:t>+</a:t>
            </a:r>
            <a:r>
              <a:rPr lang="zh-CN" altLang="en-US" b="1" dirty="0"/>
              <a:t>平头哥</a:t>
            </a:r>
            <a:endParaRPr lang="en-US" altLang="zh-CN" b="1" dirty="0"/>
          </a:p>
          <a:p>
            <a:pPr lvl="2"/>
            <a:r>
              <a:rPr lang="zh-CN" altLang="en-US" i="1" dirty="0">
                <a:solidFill>
                  <a:srgbClr val="FF0000"/>
                </a:solidFill>
              </a:rPr>
              <a:t>盒马“鲜</a:t>
            </a:r>
            <a:r>
              <a:rPr lang="en-US" altLang="zh-CN" i="1" dirty="0">
                <a:solidFill>
                  <a:srgbClr val="FF0000"/>
                </a:solidFill>
              </a:rPr>
              <a:t>.</a:t>
            </a:r>
            <a:r>
              <a:rPr lang="zh-CN" altLang="en-US" i="1" dirty="0">
                <a:solidFill>
                  <a:srgbClr val="FF0000"/>
                </a:solidFill>
              </a:rPr>
              <a:t>美</a:t>
            </a:r>
            <a:r>
              <a:rPr lang="en-US" altLang="zh-CN" i="1" dirty="0">
                <a:solidFill>
                  <a:srgbClr val="FF0000"/>
                </a:solidFill>
              </a:rPr>
              <a:t>.</a:t>
            </a:r>
            <a:r>
              <a:rPr lang="zh-CN" altLang="en-US" i="1" dirty="0">
                <a:solidFill>
                  <a:srgbClr val="FF0000"/>
                </a:solidFill>
              </a:rPr>
              <a:t>生</a:t>
            </a:r>
            <a:r>
              <a:rPr lang="en-US" altLang="zh-CN" i="1" dirty="0">
                <a:solidFill>
                  <a:srgbClr val="FF0000"/>
                </a:solidFill>
              </a:rPr>
              <a:t>.</a:t>
            </a:r>
            <a:r>
              <a:rPr lang="zh-CN" altLang="en-US" i="1" dirty="0">
                <a:solidFill>
                  <a:srgbClr val="FF0000"/>
                </a:solidFill>
              </a:rPr>
              <a:t>活” </a:t>
            </a:r>
            <a:r>
              <a:rPr lang="en-US" altLang="zh-CN" i="1" dirty="0">
                <a:solidFill>
                  <a:srgbClr val="FF0000"/>
                </a:solidFill>
              </a:rPr>
              <a:t>– </a:t>
            </a:r>
            <a:r>
              <a:rPr lang="zh-CN" altLang="en-US" i="1" dirty="0">
                <a:solidFill>
                  <a:srgbClr val="FF0000"/>
                </a:solidFill>
              </a:rPr>
              <a:t>关键业务 </a:t>
            </a:r>
            <a:r>
              <a:rPr lang="en-US" altLang="zh-CN" i="1" dirty="0">
                <a:solidFill>
                  <a:srgbClr val="FF0000"/>
                </a:solidFill>
              </a:rPr>
              <a:t>– </a:t>
            </a:r>
            <a:r>
              <a:rPr lang="zh-CN" altLang="en-US" i="1" dirty="0">
                <a:solidFill>
                  <a:srgbClr val="FF0000"/>
                </a:solidFill>
              </a:rPr>
              <a:t>核心资源？</a:t>
            </a:r>
            <a:endParaRPr lang="en-US" altLang="zh-CN" i="1" dirty="0">
              <a:solidFill>
                <a:srgbClr val="FF0000"/>
              </a:solidFill>
            </a:endParaRPr>
          </a:p>
          <a:p>
            <a:pPr lvl="2"/>
            <a:r>
              <a:rPr lang="zh-CN" altLang="en-US" i="1" dirty="0">
                <a:solidFill>
                  <a:srgbClr val="FF0000"/>
                </a:solidFill>
              </a:rPr>
              <a:t>阿里为何要“放弃”盒马？</a:t>
            </a:r>
            <a:endParaRPr lang="en-US" altLang="zh-CN" i="1" dirty="0">
              <a:solidFill>
                <a:srgbClr val="FF0000"/>
              </a:solidFill>
            </a:endParaRPr>
          </a:p>
          <a:p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129264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0A852-F40F-481E-B5FF-2AE12380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380"/>
            <a:ext cx="7886700" cy="24447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重要合作 </a:t>
            </a:r>
            <a:r>
              <a:rPr lang="en-US" altLang="zh-CN" dirty="0"/>
              <a:t>Key Partnership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1A70DF-3609-4D68-9BE7-6189C019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3" y="678024"/>
            <a:ext cx="9007151" cy="617997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保证一个商业模式顺利运行所需的供应商和合作伙伴网络</a:t>
            </a:r>
            <a:endParaRPr lang="en-US" altLang="zh-CN" dirty="0"/>
          </a:p>
          <a:p>
            <a:pPr lvl="1"/>
            <a:r>
              <a:rPr lang="zh-CN" altLang="en-US" b="1" dirty="0"/>
              <a:t>非竞争者之间的战略联盟</a:t>
            </a:r>
            <a:r>
              <a:rPr lang="zh-CN" altLang="en-US" i="1" strike="sngStrike" dirty="0"/>
              <a:t>康采恩（不同业务之间的利益共同体）</a:t>
            </a:r>
            <a:endParaRPr lang="en-US" altLang="zh-CN" i="1" strike="sngStrike" dirty="0"/>
          </a:p>
          <a:p>
            <a:pPr lvl="2"/>
            <a:r>
              <a:rPr lang="zh-CN" altLang="en-US" sz="2300" dirty="0"/>
              <a:t>微信生态</a:t>
            </a:r>
            <a:r>
              <a:rPr lang="en-US" altLang="zh-CN" sz="2300" dirty="0"/>
              <a:t>vs. </a:t>
            </a:r>
            <a:r>
              <a:rPr lang="zh-CN" altLang="en-US" sz="2300" dirty="0"/>
              <a:t>苹果生态、</a:t>
            </a:r>
            <a:r>
              <a:rPr lang="en-US" altLang="zh-CN" sz="2300" dirty="0"/>
              <a:t>Fortnite vs. App Store + Google Play</a:t>
            </a:r>
          </a:p>
          <a:p>
            <a:pPr lvl="1"/>
            <a:r>
              <a:rPr lang="zh-CN" altLang="en-US" b="1" dirty="0"/>
              <a:t>竞争者之间的战略合作</a:t>
            </a:r>
            <a:r>
              <a:rPr lang="zh-CN" altLang="en-US" i="1" strike="sngStrike" dirty="0"/>
              <a:t>卡特尔（同产业控制产品产量和价格）</a:t>
            </a:r>
            <a:endParaRPr lang="en-US" altLang="zh-CN" i="1" strike="sngStrike" dirty="0"/>
          </a:p>
          <a:p>
            <a:pPr lvl="2"/>
            <a:r>
              <a:rPr lang="zh-CN" altLang="en-US" sz="2300" dirty="0"/>
              <a:t>红蓝快乐水、微信支付与支付宝、米国两党制</a:t>
            </a:r>
            <a:endParaRPr lang="en-US" altLang="zh-CN" sz="2300" dirty="0"/>
          </a:p>
          <a:p>
            <a:pPr lvl="1"/>
            <a:r>
              <a:rPr lang="zh-CN" altLang="en-US" b="1" dirty="0"/>
              <a:t>新业务的合资公司</a:t>
            </a:r>
            <a:r>
              <a:rPr lang="zh-CN" altLang="en-US" i="1" strike="sngStrike" dirty="0"/>
              <a:t>托拉斯（多个巨头通过合资公司组成的利益共同体）、</a:t>
            </a:r>
            <a:endParaRPr lang="en-US" altLang="zh-CN" i="1" strike="sngStrike" dirty="0"/>
          </a:p>
          <a:p>
            <a:pPr lvl="2"/>
            <a:r>
              <a:rPr lang="zh-CN" altLang="en-US" sz="2100" dirty="0"/>
              <a:t>大厂“生态” ：</a:t>
            </a:r>
            <a:r>
              <a:rPr lang="en-US" altLang="zh-CN" sz="2100" dirty="0"/>
              <a:t> 3q</a:t>
            </a:r>
            <a:r>
              <a:rPr lang="zh-CN" altLang="en-US" sz="2100" dirty="0"/>
              <a:t>大战之后的腾讯联盟 </a:t>
            </a:r>
            <a:r>
              <a:rPr lang="en-US" altLang="zh-CN" sz="2100" dirty="0"/>
              <a:t>vs. </a:t>
            </a:r>
            <a:r>
              <a:rPr lang="zh-CN" altLang="en-US" sz="2100" dirty="0"/>
              <a:t>阿里直系</a:t>
            </a:r>
            <a:endParaRPr lang="en-US" altLang="zh-CN" sz="2100" dirty="0"/>
          </a:p>
          <a:p>
            <a:pPr lvl="1"/>
            <a:r>
              <a:rPr lang="zh-CN" altLang="en-US" b="1" dirty="0"/>
              <a:t>稳定供应关系的供应商和采购商</a:t>
            </a:r>
            <a:r>
              <a:rPr lang="zh-CN" altLang="en-US" i="1" strike="sngStrike" dirty="0"/>
              <a:t>辛迪加（同产业垄断上游供应和下游销售）</a:t>
            </a:r>
            <a:endParaRPr lang="en-US" altLang="zh-CN" i="1" strike="sngStrike" dirty="0"/>
          </a:p>
          <a:p>
            <a:pPr lvl="2"/>
            <a:r>
              <a:rPr lang="zh-CN" altLang="en-US" sz="2100" dirty="0"/>
              <a:t>产业园、苹果认证供应商、闭环的互联网影视平台（传统影视产业：制作、发行、院线</a:t>
            </a:r>
            <a:r>
              <a:rPr lang="en-US" altLang="zh-CN" sz="2100" dirty="0"/>
              <a:t>/</a:t>
            </a:r>
            <a:r>
              <a:rPr lang="zh-CN" altLang="en-US" sz="2100" dirty="0"/>
              <a:t>电视台 分属三家独立的公司）</a:t>
            </a:r>
            <a:endParaRPr lang="en-US" altLang="zh-CN" sz="2100" dirty="0"/>
          </a:p>
          <a:p>
            <a:endParaRPr lang="en-US" altLang="zh-CN" sz="100" dirty="0"/>
          </a:p>
          <a:p>
            <a:r>
              <a:rPr lang="zh-CN" altLang="en-US" dirty="0"/>
              <a:t>合作动机</a:t>
            </a:r>
            <a:endParaRPr lang="en-US" altLang="zh-CN" dirty="0"/>
          </a:p>
          <a:p>
            <a:pPr lvl="1"/>
            <a:r>
              <a:rPr lang="zh-CN" altLang="en-US" b="1" dirty="0"/>
              <a:t>优化与规模效应 </a:t>
            </a:r>
            <a:r>
              <a:rPr lang="en-US" altLang="zh-CN" b="1" dirty="0"/>
              <a:t>– </a:t>
            </a:r>
            <a:r>
              <a:rPr lang="zh-CN" altLang="en-US" b="1" i="1" dirty="0"/>
              <a:t>提高业务效率</a:t>
            </a:r>
            <a:r>
              <a:rPr lang="zh-CN" altLang="en-US" dirty="0"/>
              <a:t>：降低成本，外包或共享基础设施</a:t>
            </a:r>
            <a:endParaRPr lang="en-US" altLang="zh-CN" dirty="0"/>
          </a:p>
          <a:p>
            <a:pPr lvl="1"/>
            <a:r>
              <a:rPr lang="zh-CN" altLang="en-US" b="1" dirty="0"/>
              <a:t>特殊资源及活动的获得 </a:t>
            </a:r>
            <a:r>
              <a:rPr lang="en-US" altLang="zh-CN" b="1" dirty="0"/>
              <a:t>– </a:t>
            </a:r>
            <a:r>
              <a:rPr lang="zh-CN" altLang="en-US" b="1" i="1" dirty="0"/>
              <a:t>获得核心资源</a:t>
            </a:r>
            <a:r>
              <a:rPr lang="zh-CN" altLang="en-US" dirty="0"/>
              <a:t>：高技术产品、销售团队、特许商品、渠道</a:t>
            </a:r>
          </a:p>
          <a:p>
            <a:pPr lvl="1"/>
            <a:r>
              <a:rPr lang="zh-CN" altLang="en-US" b="1" dirty="0"/>
              <a:t>降低风险和不确定性 </a:t>
            </a:r>
            <a:r>
              <a:rPr lang="en-US" altLang="zh-CN" b="1" dirty="0"/>
              <a:t>– </a:t>
            </a:r>
            <a:r>
              <a:rPr lang="zh-CN" altLang="en-US" b="1" i="1" dirty="0"/>
              <a:t>降低业务风险</a:t>
            </a:r>
            <a:r>
              <a:rPr lang="zh-CN" altLang="en-US" dirty="0"/>
              <a:t>：某领域内的战略联盟（蓝光、</a:t>
            </a:r>
            <a:r>
              <a:rPr lang="en-US" altLang="zh-CN" dirty="0"/>
              <a:t>5g</a:t>
            </a:r>
            <a:r>
              <a:rPr lang="zh-CN" altLang="en-US" dirty="0"/>
              <a:t>）</a:t>
            </a:r>
            <a:endParaRPr lang="en-US" altLang="zh-CN" i="1" strike="sngStrike" dirty="0"/>
          </a:p>
        </p:txBody>
      </p:sp>
    </p:spTree>
    <p:extLst>
      <p:ext uri="{BB962C8B-B14F-4D97-AF65-F5344CB8AC3E}">
        <p14:creationId xmlns:p14="http://schemas.microsoft.com/office/powerpoint/2010/main" val="1334216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5BC6B-3114-C624-3867-D8296123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重要合作的进一步讨论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9B809-8D18-1371-F12C-E90AFF90A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37287"/>
            <a:ext cx="7886700" cy="4642631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直播行业的“带头大哥”是谁？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i="1" dirty="0"/>
              <a:t>“千播大战”的结局：熊猫等倒下、斗鱼虎牙合并失败、企鹅电竞解散</a:t>
            </a:r>
            <a:endParaRPr lang="en-US" altLang="zh-CN" i="1" dirty="0"/>
          </a:p>
          <a:p>
            <a:pPr lvl="1"/>
            <a:r>
              <a:rPr lang="zh-CN" altLang="en-US" dirty="0"/>
              <a:t>传统“文广新”内容的公有制属性不能变 </a:t>
            </a:r>
            <a:r>
              <a:rPr lang="en-US" altLang="zh-CN" dirty="0"/>
              <a:t>– </a:t>
            </a:r>
            <a:r>
              <a:rPr lang="zh-CN" altLang="en-US" dirty="0"/>
              <a:t>游戏成为在线直播首选</a:t>
            </a:r>
            <a:endParaRPr lang="en-US" altLang="zh-CN" dirty="0"/>
          </a:p>
          <a:p>
            <a:pPr lvl="1"/>
            <a:r>
              <a:rPr lang="zh-CN" altLang="en-US" dirty="0"/>
              <a:t>以游戏为核心的直播平台幕后</a:t>
            </a:r>
            <a:r>
              <a:rPr lang="en-US" altLang="zh-CN" dirty="0"/>
              <a:t>BOSS</a:t>
            </a:r>
            <a:r>
              <a:rPr lang="zh-CN" altLang="en-US" dirty="0"/>
              <a:t>？</a:t>
            </a:r>
            <a:r>
              <a:rPr lang="en-US" altLang="zh-CN" dirty="0"/>
              <a:t> – </a:t>
            </a:r>
            <a:r>
              <a:rPr lang="zh-CN" altLang="en-US" b="1" dirty="0"/>
              <a:t>热门游戏版权所有者</a:t>
            </a:r>
            <a:endParaRPr lang="en-US" altLang="zh-CN" b="1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腾讯为何成为热门游戏版权所有者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社交渠道的强势（</a:t>
            </a:r>
            <a:r>
              <a:rPr lang="zh-CN" altLang="en-US" dirty="0">
                <a:solidFill>
                  <a:srgbClr val="00B0F0"/>
                </a:solidFill>
              </a:rPr>
              <a:t>蓝钻</a:t>
            </a:r>
            <a:r>
              <a:rPr lang="en-US" altLang="zh-CN" dirty="0">
                <a:solidFill>
                  <a:srgbClr val="00B0F0"/>
                </a:solidFill>
              </a:rPr>
              <a:t>&amp;</a:t>
            </a:r>
            <a:r>
              <a:rPr lang="zh-CN" altLang="en-US" dirty="0">
                <a:solidFill>
                  <a:srgbClr val="00B0F0"/>
                </a:solidFill>
              </a:rPr>
              <a:t>心悦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sz="100" dirty="0"/>
          </a:p>
          <a:p>
            <a:r>
              <a:rPr lang="zh-CN" altLang="en-US" dirty="0"/>
              <a:t>朝夕光年为何解散？</a:t>
            </a:r>
            <a:endParaRPr lang="en-US" altLang="zh-CN" dirty="0"/>
          </a:p>
          <a:p>
            <a:pPr lvl="1"/>
            <a:r>
              <a:rPr lang="zh-CN" altLang="en-US" dirty="0"/>
              <a:t>抖音与腾讯的“停战”</a:t>
            </a:r>
            <a:endParaRPr lang="en-US" altLang="zh-CN" dirty="0"/>
          </a:p>
        </p:txBody>
      </p:sp>
      <p:pic>
        <p:nvPicPr>
          <p:cNvPr id="1026" name="Picture 2" descr="王者一哥官宣回归，张大仙荣获某音独家特权，网友：这就是一哥的排面 --资源分享平台-福缘论坛副业项目整合平台-乐知兔资源网">
            <a:extLst>
              <a:ext uri="{FF2B5EF4-FFF2-40B4-BE49-F238E27FC236}">
                <a16:creationId xmlns:a16="http://schemas.microsoft.com/office/drawing/2014/main" id="{01F89B94-0B6D-5F79-1355-C451623C7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832" y="752555"/>
            <a:ext cx="5003168" cy="582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84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07453-C663-486A-BD12-35692590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成本结构 </a:t>
            </a:r>
            <a:r>
              <a:rPr lang="en-US" altLang="zh-CN" dirty="0"/>
              <a:t>Cost Structure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4FBFF-5D1E-4974-9F33-3A3E54584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0930"/>
            <a:ext cx="7886700" cy="50119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运营一个商业模式所发生的全部成本</a:t>
            </a:r>
            <a:endParaRPr lang="en-US" altLang="zh-CN" dirty="0"/>
          </a:p>
          <a:p>
            <a:pPr lvl="1"/>
            <a:r>
              <a:rPr lang="zh-CN" altLang="en-US" dirty="0"/>
              <a:t>确定核心资源、关键业务和重要合作之后，成本核算将相对容易</a:t>
            </a:r>
            <a:endParaRPr lang="en-US" altLang="zh-CN" dirty="0"/>
          </a:p>
          <a:p>
            <a:pPr lvl="1"/>
            <a:r>
              <a:rPr lang="zh-CN" altLang="en-US" dirty="0"/>
              <a:t>也有以低成本结构为核心的商业模式（廉航、红米、</a:t>
            </a:r>
            <a:r>
              <a:rPr lang="en-US" altLang="zh-CN" dirty="0"/>
              <a:t>Zara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sz="900" dirty="0"/>
          </a:p>
          <a:p>
            <a:r>
              <a:rPr lang="zh-CN" altLang="en-US" dirty="0"/>
              <a:t>导向</a:t>
            </a:r>
            <a:endParaRPr lang="en-US" altLang="zh-CN" dirty="0"/>
          </a:p>
          <a:p>
            <a:pPr lvl="1"/>
            <a:r>
              <a:rPr lang="zh-CN" altLang="en-US" dirty="0"/>
              <a:t>成本导向 </a:t>
            </a:r>
            <a:r>
              <a:rPr lang="en-US" altLang="zh-CN" dirty="0"/>
              <a:t>cost-driven</a:t>
            </a:r>
            <a:r>
              <a:rPr lang="zh-CN" altLang="en-US" dirty="0"/>
              <a:t>：成本最小化，创造并维持极尽精简的成本结构</a:t>
            </a:r>
            <a:endParaRPr lang="en-US" altLang="zh-CN" dirty="0"/>
          </a:p>
          <a:p>
            <a:pPr lvl="1"/>
            <a:r>
              <a:rPr lang="zh-CN" altLang="en-US" dirty="0"/>
              <a:t>价值导向 </a:t>
            </a:r>
            <a:r>
              <a:rPr lang="en-US" altLang="zh-CN" dirty="0"/>
              <a:t>value-driven</a:t>
            </a:r>
            <a:r>
              <a:rPr lang="zh-CN" altLang="en-US" dirty="0"/>
              <a:t>：高端的价值主张与高度的个性化服务</a:t>
            </a:r>
            <a:endParaRPr lang="en-US" altLang="zh-CN" dirty="0"/>
          </a:p>
          <a:p>
            <a:endParaRPr lang="en-US" altLang="zh-CN" sz="900" dirty="0"/>
          </a:p>
          <a:p>
            <a:r>
              <a:rPr lang="zh-CN" altLang="en-US" dirty="0"/>
              <a:t>特点 </a:t>
            </a:r>
            <a:endParaRPr lang="en-US" altLang="zh-CN" dirty="0"/>
          </a:p>
          <a:p>
            <a:pPr lvl="1"/>
            <a:r>
              <a:rPr lang="zh-CN" altLang="en-US" dirty="0"/>
              <a:t>固定成本：管理员工工资，租金，生产设备</a:t>
            </a:r>
            <a:endParaRPr lang="en-US" altLang="zh-CN" dirty="0"/>
          </a:p>
          <a:p>
            <a:pPr lvl="1"/>
            <a:r>
              <a:rPr lang="zh-CN" altLang="en-US" dirty="0"/>
              <a:t>可变成本：加工工人工资，加（</a:t>
            </a:r>
            <a:r>
              <a:rPr lang="en-US" altLang="zh-CN" dirty="0"/>
              <a:t>bai</a:t>
            </a:r>
            <a:r>
              <a:rPr lang="zh-CN" altLang="en-US" dirty="0"/>
              <a:t>）班（</a:t>
            </a:r>
            <a:r>
              <a:rPr lang="en-US" altLang="zh-CN" dirty="0" err="1"/>
              <a:t>ri</a:t>
            </a:r>
            <a:r>
              <a:rPr lang="zh-CN" altLang="en-US" dirty="0"/>
              <a:t>）费（</a:t>
            </a:r>
            <a:r>
              <a:rPr lang="en-US" altLang="zh-CN" dirty="0" err="1"/>
              <a:t>meng</a:t>
            </a:r>
            <a:r>
              <a:rPr lang="zh-CN" altLang="en-US" dirty="0"/>
              <a:t>），广告推广费，水电，原材料消耗</a:t>
            </a:r>
            <a:endParaRPr lang="en-US" altLang="zh-CN" dirty="0"/>
          </a:p>
          <a:p>
            <a:pPr lvl="1"/>
            <a:r>
              <a:rPr lang="zh-CN" altLang="en-US" dirty="0"/>
              <a:t>规模经济：大宗采购，</a:t>
            </a:r>
            <a:r>
              <a:rPr lang="zh-CN" altLang="en-US" b="1" dirty="0"/>
              <a:t>大规模生产摊薄的固定成本</a:t>
            </a:r>
            <a:endParaRPr lang="en-US" altLang="zh-CN" b="1" dirty="0"/>
          </a:p>
          <a:p>
            <a:pPr lvl="1"/>
            <a:r>
              <a:rPr lang="zh-CN" altLang="en-US" dirty="0"/>
              <a:t>范围经济：</a:t>
            </a:r>
            <a:r>
              <a:rPr lang="zh-CN" altLang="en-US" b="1" dirty="0"/>
              <a:t>渠道的复用（摊薄部分可变成本）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99275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</TotalTime>
  <Words>2570</Words>
  <Application>Microsoft Office PowerPoint</Application>
  <PresentationFormat>全屏显示(4:3)</PresentationFormat>
  <Paragraphs>182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lucida Grande</vt:lpstr>
      <vt:lpstr>等线</vt:lpstr>
      <vt:lpstr>宋体</vt:lpstr>
      <vt:lpstr>Arial</vt:lpstr>
      <vt:lpstr>Calibri</vt:lpstr>
      <vt:lpstr>Calibri Light</vt:lpstr>
      <vt:lpstr>Office 主题​​</vt:lpstr>
      <vt:lpstr>第二章：商业模式画布 – 理性端</vt:lpstr>
      <vt:lpstr>PowerPoint 演示文稿</vt:lpstr>
      <vt:lpstr>核心资源 Key Resources</vt:lpstr>
      <vt:lpstr>核心资源的进一步讨论</vt:lpstr>
      <vt:lpstr>关键业务 Key Activities</vt:lpstr>
      <vt:lpstr>关键业务的进一步讨论</vt:lpstr>
      <vt:lpstr>重要合作 Key Partnership</vt:lpstr>
      <vt:lpstr>重要合作的进一步讨论</vt:lpstr>
      <vt:lpstr>成本结构 Cost Structure</vt:lpstr>
      <vt:lpstr>成本结构的进一步讨论</vt:lpstr>
      <vt:lpstr>完整商业模式举例：从iPod/iTunes商业模式到“网抑云”</vt:lpstr>
      <vt:lpstr>复习 &amp; 预习提醒</vt:lpstr>
      <vt:lpstr>CH的进一步讨论 – 无处不在的渠道</vt:lpstr>
      <vt:lpstr>课后思考题</vt:lpstr>
      <vt:lpstr>大作业概述</vt:lpstr>
      <vt:lpstr>交流：如何选题以及大致设计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Kuang Hongyu</dc:creator>
  <cp:lastModifiedBy>匡宏宇</cp:lastModifiedBy>
  <cp:revision>115</cp:revision>
  <dcterms:created xsi:type="dcterms:W3CDTF">2020-02-20T03:25:15Z</dcterms:created>
  <dcterms:modified xsi:type="dcterms:W3CDTF">2024-04-02T08:40:51Z</dcterms:modified>
</cp:coreProperties>
</file>